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889464B-28AB-415E-B90F-D12A94BE1DAB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9BC0694-83A7-4DBB-AFE8-079C4600CA1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9464B-28AB-415E-B90F-D12A94BE1DAB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C0694-83A7-4DBB-AFE8-079C4600CA1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889464B-28AB-415E-B90F-D12A94BE1DAB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BC0694-83A7-4DBB-AFE8-079C4600CA1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9464B-28AB-415E-B90F-D12A94BE1DAB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C0694-83A7-4DBB-AFE8-079C4600CA1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889464B-28AB-415E-B90F-D12A94BE1DAB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9BC0694-83A7-4DBB-AFE8-079C4600CA16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9464B-28AB-415E-B90F-D12A94BE1DAB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C0694-83A7-4DBB-AFE8-079C4600CA1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9464B-28AB-415E-B90F-D12A94BE1DAB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C0694-83A7-4DBB-AFE8-079C4600CA1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9464B-28AB-415E-B90F-D12A94BE1DAB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C0694-83A7-4DBB-AFE8-079C4600CA1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889464B-28AB-415E-B90F-D12A94BE1DAB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C0694-83A7-4DBB-AFE8-079C4600CA1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9464B-28AB-415E-B90F-D12A94BE1DAB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C0694-83A7-4DBB-AFE8-079C4600CA16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89464B-28AB-415E-B90F-D12A94BE1DAB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BC0694-83A7-4DBB-AFE8-079C4600CA16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889464B-28AB-415E-B90F-D12A94BE1DAB}" type="datetimeFigureOut">
              <a:rPr lang="en-CA" smtClean="0"/>
              <a:t>18/05/2012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9BC0694-83A7-4DBB-AFE8-079C4600CA16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Relationships in patterns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Lesson 1.4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The cost of renting the room NEVER changes.  That means the cost of renting the room is __________________.</a:t>
            </a:r>
          </a:p>
          <a:p>
            <a:endParaRPr lang="en-CA" dirty="0" smtClean="0"/>
          </a:p>
          <a:p>
            <a:r>
              <a:rPr lang="en-CA" dirty="0" smtClean="0"/>
              <a:t>This does not change regardless of how many people attend the party.</a:t>
            </a:r>
          </a:p>
          <a:p>
            <a:endParaRPr lang="en-CA" dirty="0" smtClean="0"/>
          </a:p>
          <a:p>
            <a:r>
              <a:rPr lang="en-CA" dirty="0" smtClean="0"/>
              <a:t>The cost of the food is the ______________.</a:t>
            </a:r>
          </a:p>
          <a:p>
            <a:endParaRPr lang="en-CA" dirty="0" smtClean="0"/>
          </a:p>
          <a:p>
            <a:r>
              <a:rPr lang="en-CA" dirty="0" smtClean="0"/>
              <a:t>The cost of the party will change depending how many people come to the party.</a:t>
            </a:r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Homework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Textbook: Page 23-24 #1,3,4,6,7</a:t>
            </a:r>
          </a:p>
          <a:p>
            <a:endParaRPr lang="en-CA" dirty="0" smtClean="0"/>
          </a:p>
          <a:p>
            <a:r>
              <a:rPr lang="en-CA" smtClean="0"/>
              <a:t>Workbook: Lesson 1.4</a:t>
            </a:r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Patterns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Patterns can help determine how to solve an expression.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How does each </a:t>
            </a:r>
            <a:r>
              <a:rPr lang="en-CA" b="1" dirty="0" smtClean="0"/>
              <a:t>term</a:t>
            </a:r>
            <a:r>
              <a:rPr lang="en-CA" dirty="0" smtClean="0"/>
              <a:t> </a:t>
            </a:r>
            <a:r>
              <a:rPr lang="en-CA" i="1" dirty="0" smtClean="0"/>
              <a:t>relate</a:t>
            </a:r>
            <a:r>
              <a:rPr lang="en-CA" dirty="0" smtClean="0"/>
              <a:t> to the </a:t>
            </a:r>
            <a:r>
              <a:rPr lang="en-CA" b="1" dirty="0" smtClean="0"/>
              <a:t>term number?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63688" y="3212976"/>
          <a:ext cx="4032448" cy="10109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1205120"/>
                <a:gridCol w="683315"/>
                <a:gridCol w="695739"/>
                <a:gridCol w="728194"/>
                <a:gridCol w="720080"/>
              </a:tblGrid>
              <a:tr h="496064"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Term</a:t>
                      </a:r>
                      <a:r>
                        <a:rPr lang="en-CA" baseline="0" dirty="0" smtClean="0">
                          <a:solidFill>
                            <a:schemeClr val="tx1"/>
                          </a:solidFill>
                        </a:rPr>
                        <a:t> Number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C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b="1" dirty="0" smtClean="0"/>
                        <a:t>Term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9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12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Ms. Kim’s class says they will pick up a total of 10 MORE pieces of garbage than Mr. Jeff’s class.  Here are the numbers of garbage picked up by different numbers of students.</a:t>
            </a:r>
          </a:p>
          <a:p>
            <a:endParaRPr lang="en-C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576" y="3291840"/>
          <a:ext cx="6624736" cy="3017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872208"/>
                <a:gridCol w="648072"/>
                <a:gridCol w="792088"/>
                <a:gridCol w="864096"/>
                <a:gridCol w="792088"/>
                <a:gridCol w="864096"/>
                <a:gridCol w="792088"/>
              </a:tblGrid>
              <a:tr h="139040">
                <a:tc>
                  <a:txBody>
                    <a:bodyPr/>
                    <a:lstStyle/>
                    <a:p>
                      <a:r>
                        <a:rPr lang="en-CA" dirty="0" smtClean="0"/>
                        <a:t>Number of students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12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Pieces</a:t>
                      </a:r>
                      <a:r>
                        <a:rPr lang="en-CA" baseline="0" dirty="0" smtClean="0"/>
                        <a:t> of garbage picked up by Ms. Kim’s class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22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34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46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58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70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82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Pieces</a:t>
                      </a:r>
                      <a:r>
                        <a:rPr lang="en-CA" baseline="0" dirty="0" smtClean="0"/>
                        <a:t> of garbage picked up by Mr. Jeff’s class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12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24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36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48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60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  <a:p>
                      <a:pPr algn="ctr"/>
                      <a:r>
                        <a:rPr lang="en-CA" dirty="0" smtClean="0"/>
                        <a:t>72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expression</a:t>
            </a:r>
            <a:endParaRPr lang="en-CA" dirty="0"/>
          </a:p>
        </p:txBody>
      </p:sp>
      <p:sp>
        <p:nvSpPr>
          <p:cNvPr id="4" name="Rounded Rectangle 3"/>
          <p:cNvSpPr/>
          <p:nvPr/>
        </p:nvSpPr>
        <p:spPr>
          <a:xfrm>
            <a:off x="827584" y="2852936"/>
            <a:ext cx="1584176" cy="2304256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683568" y="2996952"/>
            <a:ext cx="1800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 smtClean="0"/>
              <a:t>Number of pieces of garbage picked up by Ms. Kim’s class</a:t>
            </a:r>
            <a:endParaRPr lang="en-CA" sz="2000" dirty="0"/>
          </a:p>
        </p:txBody>
      </p:sp>
      <p:sp>
        <p:nvSpPr>
          <p:cNvPr id="6" name="Plus 5"/>
          <p:cNvSpPr/>
          <p:nvPr/>
        </p:nvSpPr>
        <p:spPr>
          <a:xfrm>
            <a:off x="4283968" y="3501008"/>
            <a:ext cx="1008112" cy="108012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Equal 7"/>
          <p:cNvSpPr/>
          <p:nvPr/>
        </p:nvSpPr>
        <p:spPr>
          <a:xfrm>
            <a:off x="2627784" y="3789040"/>
            <a:ext cx="720080" cy="57606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7864" y="3501008"/>
            <a:ext cx="1944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6000" dirty="0" smtClean="0"/>
              <a:t>10</a:t>
            </a:r>
            <a:endParaRPr lang="en-CA" sz="2400" dirty="0"/>
          </a:p>
        </p:txBody>
      </p:sp>
      <p:sp>
        <p:nvSpPr>
          <p:cNvPr id="10" name="Snip Same Side Corner Rectangle 9"/>
          <p:cNvSpPr/>
          <p:nvPr/>
        </p:nvSpPr>
        <p:spPr>
          <a:xfrm>
            <a:off x="5508104" y="2852936"/>
            <a:ext cx="2160240" cy="2304256"/>
          </a:xfrm>
          <a:prstGeom prst="snip2Same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5724128" y="3140968"/>
            <a:ext cx="17281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b="1" dirty="0" smtClean="0"/>
              <a:t>Number of pieces of garbage picked up by Mr. Jeff’s class</a:t>
            </a:r>
            <a:endParaRPr lang="en-CA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 explanation...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Let n represent the number of students who picked up garbage in Mr. Jeff’s class.</a:t>
            </a:r>
          </a:p>
          <a:p>
            <a:endParaRPr lang="en-CA" dirty="0" smtClean="0"/>
          </a:p>
          <a:p>
            <a:r>
              <a:rPr lang="en-CA" dirty="0" smtClean="0"/>
              <a:t>Then, the number of pieces of garbage for Mr. Jeff’s class is 6n</a:t>
            </a:r>
          </a:p>
          <a:p>
            <a:endParaRPr lang="en-CA" dirty="0" smtClean="0"/>
          </a:p>
          <a:p>
            <a:r>
              <a:rPr lang="en-CA" dirty="0" smtClean="0"/>
              <a:t>The number of pieces of garbage for Ms. Kim’s class is 10 + 6n.</a:t>
            </a:r>
          </a:p>
          <a:p>
            <a:endParaRPr lang="en-CA" dirty="0" smtClean="0"/>
          </a:p>
          <a:p>
            <a:r>
              <a:rPr lang="en-CA" dirty="0" smtClean="0"/>
              <a:t>The number of pieces of garbage is </a:t>
            </a:r>
            <a:r>
              <a:rPr lang="en-CA" i="1" dirty="0" smtClean="0"/>
              <a:t>related</a:t>
            </a:r>
            <a:r>
              <a:rPr lang="en-CA" dirty="0" smtClean="0"/>
              <a:t> to the number of students.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Why is the expression 6n + 10?</a:t>
            </a:r>
          </a:p>
          <a:p>
            <a:endParaRPr lang="en-CA" dirty="0" smtClean="0"/>
          </a:p>
          <a:p>
            <a:r>
              <a:rPr lang="en-CA" dirty="0" smtClean="0"/>
              <a:t>Where did the 6 come from?</a:t>
            </a:r>
          </a:p>
          <a:p>
            <a:endParaRPr lang="en-CA" dirty="0" smtClean="0"/>
          </a:p>
          <a:p>
            <a:r>
              <a:rPr lang="en-CA" dirty="0" smtClean="0"/>
              <a:t>What is the pattern with the number of pieces in Mr. Jeff’s class?</a:t>
            </a:r>
          </a:p>
          <a:p>
            <a:endParaRPr lang="en-CA" dirty="0" smtClean="0"/>
          </a:p>
          <a:p>
            <a:r>
              <a:rPr lang="en-CA" dirty="0" smtClean="0"/>
              <a:t>What is the number or students increasing by?</a:t>
            </a:r>
          </a:p>
          <a:p>
            <a:endParaRPr lang="en-CA" dirty="0" smtClean="0"/>
          </a:p>
          <a:p>
            <a:r>
              <a:rPr lang="en-CA" dirty="0" smtClean="0"/>
              <a:t>So, how did we get the 6?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Flashback to grade 6...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63688" y="1844824"/>
          <a:ext cx="4330824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3024336"/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Input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dirty="0" smtClean="0"/>
                        <a:t>Output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Another example...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Mr. Omar is having a party.  The cost to rent the room is $50.  The cost of the food is $3 per person.</a:t>
            </a:r>
          </a:p>
          <a:p>
            <a:endParaRPr lang="en-CA" dirty="0" smtClean="0"/>
          </a:p>
          <a:p>
            <a:r>
              <a:rPr lang="en-CA" dirty="0" smtClean="0"/>
              <a:t>A) Write a relation for the cost of the party in dollars.</a:t>
            </a:r>
          </a:p>
          <a:p>
            <a:r>
              <a:rPr lang="en-CA" dirty="0" smtClean="0"/>
              <a:t>B) How much will a party cost for 10 people?  For 15 people?</a:t>
            </a:r>
          </a:p>
          <a:p>
            <a:r>
              <a:rPr lang="en-CA" dirty="0" smtClean="0"/>
              <a:t>C) How does the relation change if the cost of the food doubles?  How much would a party for 10 people cost?</a:t>
            </a: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A) 50 + 3n</a:t>
            </a:r>
          </a:p>
          <a:p>
            <a:endParaRPr lang="en-CA" dirty="0" smtClean="0"/>
          </a:p>
          <a:p>
            <a:r>
              <a:rPr lang="en-CA" dirty="0" smtClean="0"/>
              <a:t>B) </a:t>
            </a:r>
            <a:r>
              <a:rPr lang="en-CA" dirty="0" err="1" smtClean="0"/>
              <a:t>i</a:t>
            </a:r>
            <a:r>
              <a:rPr lang="en-CA" dirty="0" smtClean="0"/>
              <a:t>) 50 + (3 x 10)   ii) 50 + (3 x 15) </a:t>
            </a:r>
          </a:p>
          <a:p>
            <a:pPr>
              <a:buNone/>
            </a:pPr>
            <a:r>
              <a:rPr lang="en-CA" dirty="0" smtClean="0"/>
              <a:t> </a:t>
            </a:r>
            <a:r>
              <a:rPr lang="en-CA" dirty="0" smtClean="0"/>
              <a:t>        =50 + 30              =50 + 45</a:t>
            </a:r>
          </a:p>
          <a:p>
            <a:pPr>
              <a:buNone/>
            </a:pPr>
            <a:r>
              <a:rPr lang="en-CA" dirty="0" smtClean="0"/>
              <a:t> </a:t>
            </a:r>
            <a:r>
              <a:rPr lang="en-CA" dirty="0" smtClean="0"/>
              <a:t>        =$80	                 =$95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C) 50 + 6n</a:t>
            </a:r>
          </a:p>
          <a:p>
            <a:pPr>
              <a:buNone/>
            </a:pPr>
            <a:r>
              <a:rPr lang="en-CA" dirty="0" smtClean="0"/>
              <a:t> </a:t>
            </a:r>
            <a:r>
              <a:rPr lang="en-CA" dirty="0" smtClean="0"/>
              <a:t>   =50 + (6 x 10)</a:t>
            </a:r>
          </a:p>
          <a:p>
            <a:pPr>
              <a:buNone/>
            </a:pPr>
            <a:r>
              <a:rPr lang="en-CA" dirty="0" smtClean="0"/>
              <a:t> </a:t>
            </a:r>
            <a:r>
              <a:rPr lang="en-CA" dirty="0" smtClean="0"/>
              <a:t>   =50 + 60</a:t>
            </a:r>
          </a:p>
          <a:p>
            <a:pPr>
              <a:buNone/>
            </a:pPr>
            <a:r>
              <a:rPr lang="en-CA" dirty="0" smtClean="0"/>
              <a:t> </a:t>
            </a:r>
            <a:r>
              <a:rPr lang="en-CA" dirty="0" smtClean="0"/>
              <a:t>   =$110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</TotalTime>
  <Words>457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Opulent</vt:lpstr>
      <vt:lpstr>Relationships in patterns</vt:lpstr>
      <vt:lpstr>Patterns</vt:lpstr>
      <vt:lpstr>Slide 3</vt:lpstr>
      <vt:lpstr>The expression</vt:lpstr>
      <vt:lpstr>An explanation...</vt:lpstr>
      <vt:lpstr>Slide 6</vt:lpstr>
      <vt:lpstr>Flashback to grade 6...</vt:lpstr>
      <vt:lpstr>Another example...</vt:lpstr>
      <vt:lpstr>Slide 9</vt:lpstr>
      <vt:lpstr>Slide 10</vt:lpstr>
      <vt:lpstr>Homework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 in patterns</dc:title>
  <dc:creator>Bishop</dc:creator>
  <cp:lastModifiedBy>Bishop</cp:lastModifiedBy>
  <cp:revision>4</cp:revision>
  <dcterms:created xsi:type="dcterms:W3CDTF">2012-05-18T12:45:04Z</dcterms:created>
  <dcterms:modified xsi:type="dcterms:W3CDTF">2012-05-18T13:22:21Z</dcterms:modified>
</cp:coreProperties>
</file>