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61" r:id="rId8"/>
    <p:sldId id="264" r:id="rId9"/>
    <p:sldId id="265" r:id="rId10"/>
    <p:sldId id="266" r:id="rId11"/>
    <p:sldId id="267" r:id="rId12"/>
    <p:sldId id="260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A02AB05-AD2C-438B-9EF7-4EC6391352EB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45004E-E2AC-4F10-88B7-4CE61582A2E7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AB05-AD2C-438B-9EF7-4EC6391352EB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004E-E2AC-4F10-88B7-4CE61582A2E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A02AB05-AD2C-438B-9EF7-4EC6391352EB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245004E-E2AC-4F10-88B7-4CE61582A2E7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AB05-AD2C-438B-9EF7-4EC6391352EB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45004E-E2AC-4F10-88B7-4CE61582A2E7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AB05-AD2C-438B-9EF7-4EC6391352EB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245004E-E2AC-4F10-88B7-4CE61582A2E7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A02AB05-AD2C-438B-9EF7-4EC6391352EB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245004E-E2AC-4F10-88B7-4CE61582A2E7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A02AB05-AD2C-438B-9EF7-4EC6391352EB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245004E-E2AC-4F10-88B7-4CE61582A2E7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AB05-AD2C-438B-9EF7-4EC6391352EB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45004E-E2AC-4F10-88B7-4CE61582A2E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AB05-AD2C-438B-9EF7-4EC6391352EB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45004E-E2AC-4F10-88B7-4CE61582A2E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AB05-AD2C-438B-9EF7-4EC6391352EB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45004E-E2AC-4F10-88B7-4CE61582A2E7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A02AB05-AD2C-438B-9EF7-4EC6391352EB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245004E-E2AC-4F10-88B7-4CE61582A2E7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A02AB05-AD2C-438B-9EF7-4EC6391352EB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45004E-E2AC-4F10-88B7-4CE61582A2E7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Multiplying Decimals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Lesson 3.4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/>
          <a:lstStyle/>
          <a:p>
            <a:r>
              <a:rPr lang="en-CA" dirty="0" smtClean="0"/>
              <a:t>2.95 x 1.8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sz="2400" dirty="0" smtClean="0"/>
          </a:p>
          <a:p>
            <a:r>
              <a:rPr lang="en-CA" sz="2400" dirty="0" smtClean="0"/>
              <a:t>(2.0 x 1.0) + (0.95 x 1.0) + (2.0 x 0.8) + (0.95 x 0.8)</a:t>
            </a:r>
          </a:p>
          <a:p>
            <a:r>
              <a:rPr lang="en-CA" sz="2400" dirty="0" smtClean="0"/>
              <a:t> </a:t>
            </a:r>
            <a:r>
              <a:rPr lang="en-CA" sz="2400" dirty="0" smtClean="0"/>
              <a:t>   (2 x 1)   +     (0.95)      +  (2 x 0.8)   +(0.95 x 0.8)</a:t>
            </a:r>
          </a:p>
          <a:p>
            <a:r>
              <a:rPr lang="en-CA" sz="2400" dirty="0" smtClean="0"/>
              <a:t> </a:t>
            </a:r>
            <a:r>
              <a:rPr lang="en-CA" sz="2400" dirty="0" smtClean="0"/>
              <a:t>       2       +      0.95       +     1.6        +    0.76</a:t>
            </a:r>
          </a:p>
          <a:p>
            <a:pPr>
              <a:buNone/>
            </a:pPr>
            <a:r>
              <a:rPr lang="en-CA" sz="2400" dirty="0" smtClean="0"/>
              <a:t>= 5.31</a:t>
            </a:r>
          </a:p>
          <a:p>
            <a:pPr>
              <a:buNone/>
            </a:pPr>
            <a:r>
              <a:rPr lang="en-CA" sz="2400" dirty="0" smtClean="0"/>
              <a:t>Therefore, 1.8 kg of grapes would cost $5.31.</a:t>
            </a:r>
          </a:p>
          <a:p>
            <a:pPr>
              <a:buNone/>
            </a:pPr>
            <a:endParaRPr lang="en-CA" sz="2400" dirty="0" smtClean="0"/>
          </a:p>
          <a:p>
            <a:endParaRPr lang="en-CA" sz="2400" dirty="0"/>
          </a:p>
        </p:txBody>
      </p:sp>
      <p:sp>
        <p:nvSpPr>
          <p:cNvPr id="4" name="Rectangle 3"/>
          <p:cNvSpPr/>
          <p:nvPr/>
        </p:nvSpPr>
        <p:spPr>
          <a:xfrm>
            <a:off x="5004048" y="1988840"/>
            <a:ext cx="3456384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>
            <a:off x="7524328" y="1988840"/>
            <a:ext cx="0" cy="1728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004048" y="3068960"/>
            <a:ext cx="34563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08104" y="22768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2.0 x 1.0</a:t>
            </a:r>
            <a:endParaRPr lang="en-CA" dirty="0"/>
          </a:p>
        </p:txBody>
      </p:sp>
      <p:sp>
        <p:nvSpPr>
          <p:cNvPr id="12" name="TextBox 11"/>
          <p:cNvSpPr txBox="1"/>
          <p:nvPr/>
        </p:nvSpPr>
        <p:spPr>
          <a:xfrm>
            <a:off x="7524328" y="2348880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0.95 x 1.0</a:t>
            </a:r>
            <a:endParaRPr lang="en-CA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508104" y="314096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2.0 x 0.8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7452320" y="328498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0.95 x 0.8</a:t>
            </a:r>
            <a:endParaRPr lang="en-CA" sz="16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164288" y="1772816"/>
            <a:ext cx="1296144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72200" y="16288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2.95</a:t>
            </a:r>
            <a:endParaRPr lang="en-CA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004048" y="1772816"/>
            <a:ext cx="1224136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788024" y="3068960"/>
            <a:ext cx="0" cy="64807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99992" y="270892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1.8</a:t>
            </a:r>
            <a:endParaRPr lang="en-CA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788024" y="2060848"/>
            <a:ext cx="0" cy="64807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 kg of apples costs $1.90.</a:t>
            </a:r>
          </a:p>
          <a:p>
            <a:r>
              <a:rPr lang="en-CA" dirty="0" smtClean="0"/>
              <a:t>How much would 2.1 kg of apples cost?</a:t>
            </a:r>
          </a:p>
          <a:p>
            <a:r>
              <a:rPr lang="en-CA" dirty="0" smtClean="0"/>
              <a:t>Draw the rectangle model and solve.</a:t>
            </a:r>
          </a:p>
        </p:txBody>
      </p:sp>
      <p:sp>
        <p:nvSpPr>
          <p:cNvPr id="4" name="Rectangle 3"/>
          <p:cNvSpPr/>
          <p:nvPr/>
        </p:nvSpPr>
        <p:spPr>
          <a:xfrm>
            <a:off x="2411760" y="3501008"/>
            <a:ext cx="4320480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An area rug is rectangular.  Its dimensions are 3.4 m by 2.7 m.</a:t>
            </a:r>
          </a:p>
          <a:p>
            <a:endParaRPr lang="en-CA" dirty="0" smtClean="0"/>
          </a:p>
          <a:p>
            <a:r>
              <a:rPr lang="en-CA" dirty="0" smtClean="0"/>
              <a:t>Solve using multiplication.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Estimation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To estimate using multiplication, multiply the two whole numbers together. (First round up or down to the nearest whole number)</a:t>
            </a:r>
          </a:p>
          <a:p>
            <a:endParaRPr lang="en-CA" dirty="0" smtClean="0"/>
          </a:p>
          <a:p>
            <a:r>
              <a:rPr lang="en-CA" dirty="0" smtClean="0"/>
              <a:t>5.3 x 2.1 = 5 x 2 = 10</a:t>
            </a:r>
          </a:p>
          <a:p>
            <a:endParaRPr lang="en-CA" dirty="0" smtClean="0"/>
          </a:p>
          <a:p>
            <a:r>
              <a:rPr lang="en-CA" dirty="0" smtClean="0"/>
              <a:t>A good estimation is 10.</a:t>
            </a:r>
          </a:p>
          <a:p>
            <a:endParaRPr lang="en-CA" dirty="0" smtClean="0"/>
          </a:p>
          <a:p>
            <a:r>
              <a:rPr lang="en-CA" dirty="0" smtClean="0"/>
              <a:t>Multiply to verify your estimation.</a:t>
            </a:r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Use estimation, then solve using multiplication.  Remember to round up or down to the nearest whole number)</a:t>
            </a:r>
          </a:p>
          <a:p>
            <a:endParaRPr lang="en-CA" dirty="0" smtClean="0"/>
          </a:p>
          <a:p>
            <a:pPr marL="514350" indent="-514350">
              <a:buAutoNum type="alphaLcParenR"/>
            </a:pPr>
            <a:r>
              <a:rPr lang="en-CA" dirty="0" smtClean="0"/>
              <a:t>2.6 x 1.3</a:t>
            </a:r>
          </a:p>
          <a:p>
            <a:pPr marL="514350" indent="-514350">
              <a:buAutoNum type="alphaLcParenR"/>
            </a:pPr>
            <a:endParaRPr lang="en-CA" dirty="0" smtClean="0"/>
          </a:p>
          <a:p>
            <a:pPr marL="514350" indent="-514350">
              <a:buAutoNum type="alphaLcParenR"/>
            </a:pPr>
            <a:r>
              <a:rPr lang="en-CA" dirty="0" smtClean="0"/>
              <a:t>7.2 x 4.8</a:t>
            </a:r>
          </a:p>
          <a:p>
            <a:pPr marL="514350" indent="-514350">
              <a:buAutoNum type="alphaLcParenR"/>
            </a:pPr>
            <a:endParaRPr lang="en-CA" dirty="0" smtClean="0"/>
          </a:p>
          <a:p>
            <a:pPr marL="514350" indent="-514350">
              <a:buAutoNum type="alphaLcParenR"/>
            </a:pPr>
            <a:r>
              <a:rPr lang="en-CA" dirty="0" smtClean="0"/>
              <a:t>3.9 x 3.2</a:t>
            </a:r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Workbook 3.4</a:t>
            </a:r>
          </a:p>
          <a:p>
            <a:endParaRPr lang="en-CA" dirty="0" smtClean="0"/>
          </a:p>
          <a:p>
            <a:r>
              <a:rPr lang="en-CA" dirty="0" smtClean="0"/>
              <a:t>Textbook Page 102 – 103 # 4, 5, 9, 10 </a:t>
            </a:r>
            <a:r>
              <a:rPr lang="en-CA" smtClean="0"/>
              <a:t>and Reflect</a:t>
            </a:r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Using Base Ten Blocks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flat represents 1, the rod represents 0.1 and the small cube represents 0.01</a:t>
            </a:r>
          </a:p>
          <a:p>
            <a:endParaRPr lang="en-CA" dirty="0" smtClean="0"/>
          </a:p>
          <a:p>
            <a:r>
              <a:rPr lang="en-CA" dirty="0" smtClean="0"/>
              <a:t>By using Base Ten Blocks to make a rectangle, you can switch to addition instead of multiplication for decimals.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Modeling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 rectangular park measures 1.7 km by 2.5 km.</a:t>
            </a:r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>Step 1: Build a rectangle with length of 2.5 and width 1.7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1475656" y="4077072"/>
            <a:ext cx="360040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2483768" y="566124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Length (2.5 km)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443711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Width (1.7 km)</a:t>
            </a:r>
            <a:endParaRPr lang="en-CA" dirty="0"/>
          </a:p>
        </p:txBody>
      </p:sp>
      <p:sp>
        <p:nvSpPr>
          <p:cNvPr id="7" name="Flowchart: Punched Tape 6"/>
          <p:cNvSpPr/>
          <p:nvPr/>
        </p:nvSpPr>
        <p:spPr>
          <a:xfrm>
            <a:off x="5580112" y="4941168"/>
            <a:ext cx="3312368" cy="1556792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5652120" y="5301208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When the rectangle is finished, count the blocks in the rectangle.</a:t>
            </a:r>
            <a:endParaRPr lang="en-CA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There should be 2 flats: </a:t>
            </a:r>
            <a:r>
              <a:rPr lang="en-CA" dirty="0" smtClean="0">
                <a:solidFill>
                  <a:srgbClr val="FF0000"/>
                </a:solidFill>
              </a:rPr>
              <a:t>2 x 1 = 2</a:t>
            </a:r>
          </a:p>
          <a:p>
            <a:endParaRPr lang="en-CA" dirty="0" smtClean="0">
              <a:solidFill>
                <a:srgbClr val="FF0000"/>
              </a:solidFill>
            </a:endParaRPr>
          </a:p>
          <a:p>
            <a:r>
              <a:rPr lang="en-CA" dirty="0" smtClean="0"/>
              <a:t>There should be 19 rods: </a:t>
            </a:r>
            <a:r>
              <a:rPr lang="en-CA" dirty="0" smtClean="0">
                <a:solidFill>
                  <a:srgbClr val="FF0000"/>
                </a:solidFill>
              </a:rPr>
              <a:t>19 x 0.1 = 1.9</a:t>
            </a:r>
          </a:p>
          <a:p>
            <a:endParaRPr lang="en-CA" dirty="0" smtClean="0">
              <a:solidFill>
                <a:srgbClr val="FF0000"/>
              </a:solidFill>
            </a:endParaRPr>
          </a:p>
          <a:p>
            <a:r>
              <a:rPr lang="en-CA" dirty="0" smtClean="0"/>
              <a:t>There should be 35 cubes: </a:t>
            </a:r>
            <a:r>
              <a:rPr lang="en-CA" dirty="0" smtClean="0">
                <a:solidFill>
                  <a:srgbClr val="FF0000"/>
                </a:solidFill>
              </a:rPr>
              <a:t>35 x 0.01 = .35</a:t>
            </a:r>
          </a:p>
          <a:p>
            <a:endParaRPr lang="en-CA" dirty="0" smtClean="0">
              <a:solidFill>
                <a:srgbClr val="FF0000"/>
              </a:solidFill>
            </a:endParaRPr>
          </a:p>
          <a:p>
            <a:r>
              <a:rPr lang="en-CA" dirty="0" smtClean="0"/>
              <a:t>The total area will be: 2 + 1.9 + .35 = _________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But How Do I Multiply??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1.7 x 2.5</a:t>
            </a:r>
          </a:p>
          <a:p>
            <a:endParaRPr lang="en-CA" dirty="0" smtClean="0"/>
          </a:p>
          <a:p>
            <a:r>
              <a:rPr lang="en-CA" dirty="0" smtClean="0"/>
              <a:t>Pretend there are no decimals.</a:t>
            </a:r>
          </a:p>
          <a:p>
            <a:endParaRPr lang="en-CA" dirty="0" smtClean="0"/>
          </a:p>
          <a:p>
            <a:r>
              <a:rPr lang="en-CA" dirty="0" smtClean="0"/>
              <a:t>17 x 25 </a:t>
            </a:r>
          </a:p>
          <a:p>
            <a:endParaRPr lang="en-CA" dirty="0" smtClean="0"/>
          </a:p>
          <a:p>
            <a:r>
              <a:rPr lang="en-CA" dirty="0" smtClean="0"/>
              <a:t>Multiply as normal.</a:t>
            </a:r>
          </a:p>
          <a:p>
            <a:endParaRPr lang="en-CA" dirty="0" smtClean="0"/>
          </a:p>
          <a:p>
            <a:r>
              <a:rPr lang="en-CA" dirty="0" smtClean="0"/>
              <a:t>Then add the decimal after.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But Where Do I Put The Decimal?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1.7 x 2.5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  1.7</a:t>
            </a:r>
          </a:p>
          <a:p>
            <a:pPr>
              <a:buNone/>
            </a:pPr>
            <a:r>
              <a:rPr lang="en-CA" dirty="0" smtClean="0"/>
              <a:t>x 2.5</a:t>
            </a:r>
          </a:p>
          <a:p>
            <a:pPr>
              <a:buNone/>
            </a:pPr>
            <a:r>
              <a:rPr lang="en-CA" dirty="0" smtClean="0"/>
              <a:t>4.25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547664" y="2852936"/>
            <a:ext cx="129614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2843808" y="2708920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Ask yourself, “How many numbers are after the decimal?” </a:t>
            </a:r>
            <a:r>
              <a:rPr lang="en-CA" b="1" dirty="0" smtClean="0">
                <a:solidFill>
                  <a:srgbClr val="FF0000"/>
                </a:solidFill>
              </a:rPr>
              <a:t>= 1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547664" y="3356992"/>
            <a:ext cx="129614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2987824" y="3356992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Ask yourself, “How many numbers are after the decimal? </a:t>
            </a:r>
            <a:r>
              <a:rPr lang="en-CA" b="1" dirty="0" smtClean="0">
                <a:solidFill>
                  <a:srgbClr val="FF0000"/>
                </a:solidFill>
              </a:rPr>
              <a:t>= 1</a:t>
            </a:r>
            <a:endParaRPr lang="en-CA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915816" y="2636912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915816" y="2636912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915816" y="3356992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72200" y="2636912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987824" y="3356992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987824" y="3933056"/>
            <a:ext cx="36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588224" y="3356992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372200" y="335699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83568" y="3717032"/>
            <a:ext cx="86409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rved Up Arrow 24"/>
          <p:cNvSpPr/>
          <p:nvPr/>
        </p:nvSpPr>
        <p:spPr>
          <a:xfrm rot="1387992">
            <a:off x="768072" y="4485333"/>
            <a:ext cx="1800200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43808" y="4581128"/>
            <a:ext cx="3528392" cy="1477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solidFill>
                  <a:srgbClr val="003300"/>
                </a:solidFill>
              </a:rPr>
              <a:t>There are 2 numbers total after the decimal point.  Start at the end of the number, then, move two numbers to the left.  Where you stop the decimal goes.</a:t>
            </a:r>
            <a:endParaRPr lang="en-CA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How Do I Multiply 2 Two Digit Numbers?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 brief reminder...</a:t>
            </a:r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> </a:t>
            </a:r>
            <a:r>
              <a:rPr lang="en-CA" dirty="0" smtClean="0"/>
              <a:t>  13</a:t>
            </a:r>
          </a:p>
          <a:p>
            <a:pPr>
              <a:buNone/>
            </a:pPr>
            <a:r>
              <a:rPr lang="en-CA" dirty="0" smtClean="0"/>
              <a:t>x  12</a:t>
            </a:r>
          </a:p>
          <a:p>
            <a:pPr>
              <a:buNone/>
            </a:pPr>
            <a:r>
              <a:rPr lang="en-CA" dirty="0" smtClean="0">
                <a:solidFill>
                  <a:srgbClr val="FF0000"/>
                </a:solidFill>
              </a:rPr>
              <a:t>    26</a:t>
            </a:r>
          </a:p>
          <a:p>
            <a:pPr>
              <a:buNone/>
            </a:pP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dirty="0" smtClean="0">
                <a:solidFill>
                  <a:srgbClr val="FF0000"/>
                </a:solidFill>
              </a:rPr>
              <a:t>  190</a:t>
            </a:r>
          </a:p>
          <a:p>
            <a:pPr>
              <a:buNone/>
            </a:pPr>
            <a:r>
              <a:rPr lang="en-CA" dirty="0" smtClean="0">
                <a:solidFill>
                  <a:schemeClr val="accent3"/>
                </a:solidFill>
              </a:rPr>
              <a:t> </a:t>
            </a:r>
            <a:r>
              <a:rPr lang="en-CA" dirty="0" smtClean="0">
                <a:solidFill>
                  <a:schemeClr val="accent3"/>
                </a:solidFill>
              </a:rPr>
              <a:t>  216</a:t>
            </a:r>
            <a:endParaRPr lang="en-CA" dirty="0">
              <a:solidFill>
                <a:schemeClr val="accent3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11560" y="3717032"/>
            <a:ext cx="12241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11760" y="2636912"/>
            <a:ext cx="57606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1) Multiply 3 x 2 first.  Put the answer below the 2.  </a:t>
            </a:r>
            <a:r>
              <a:rPr lang="en-CA" b="1" dirty="0" smtClean="0"/>
              <a:t>(6)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2) Then, multiply 2 x 1.  Put the answer beside the 2 and under then 1. </a:t>
            </a:r>
            <a:r>
              <a:rPr lang="en-CA" b="1" dirty="0" smtClean="0"/>
              <a:t>(2)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3) Then, put a zero under the 2.</a:t>
            </a:r>
            <a:r>
              <a:rPr lang="en-CA" b="1" dirty="0" smtClean="0"/>
              <a:t> (0)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4) Then multiply 1 x 9.  Put the answer beside the zero and under the 1. </a:t>
            </a:r>
            <a:r>
              <a:rPr lang="en-CA" b="1" dirty="0" smtClean="0"/>
              <a:t>(9)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5) Then, multiply 1 x 1.  Put this answer beside the 9.  </a:t>
            </a:r>
          </a:p>
          <a:p>
            <a:endParaRPr lang="en-CA" dirty="0"/>
          </a:p>
          <a:p>
            <a:r>
              <a:rPr lang="en-CA" dirty="0" smtClean="0"/>
              <a:t>6) Add the two numbers together to get your answer.</a:t>
            </a:r>
            <a:endParaRPr lang="en-CA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83568" y="4725144"/>
            <a:ext cx="115212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Try these with long multiplication.</a:t>
            </a:r>
          </a:p>
          <a:p>
            <a:endParaRPr lang="en-CA" dirty="0" smtClean="0"/>
          </a:p>
          <a:p>
            <a:pPr marL="514350" indent="-514350">
              <a:buAutoNum type="alphaLcParenR"/>
            </a:pPr>
            <a:r>
              <a:rPr lang="en-CA" dirty="0" smtClean="0"/>
              <a:t>14 x 21</a:t>
            </a:r>
          </a:p>
          <a:p>
            <a:pPr marL="514350" indent="-514350">
              <a:buAutoNum type="alphaLcParenR"/>
            </a:pPr>
            <a:endParaRPr lang="en-CA" dirty="0" smtClean="0"/>
          </a:p>
          <a:p>
            <a:pPr marL="514350" indent="-514350">
              <a:buAutoNum type="alphaLcParenR"/>
            </a:pPr>
            <a:r>
              <a:rPr lang="en-CA" dirty="0" smtClean="0"/>
              <a:t>17 x 12</a:t>
            </a:r>
          </a:p>
          <a:p>
            <a:pPr marL="514350" indent="-514350">
              <a:buAutoNum type="alphaLcParenR"/>
            </a:pPr>
            <a:endParaRPr lang="en-CA" dirty="0" smtClean="0"/>
          </a:p>
          <a:p>
            <a:pPr marL="514350" indent="-514350">
              <a:buAutoNum type="alphaLcParenR"/>
            </a:pPr>
            <a:r>
              <a:rPr lang="en-CA" dirty="0" smtClean="0"/>
              <a:t>15 x 20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Word Problems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At the Farmers Market, 1 kg of grapes costs </a:t>
            </a:r>
            <a:r>
              <a:rPr lang="en-CA" dirty="0" smtClean="0">
                <a:solidFill>
                  <a:srgbClr val="7030A0"/>
                </a:solidFill>
              </a:rPr>
              <a:t>$2.95</a:t>
            </a:r>
            <a:r>
              <a:rPr lang="en-CA" dirty="0" smtClean="0"/>
              <a:t>.  How much would 1.8 kg of grapes cost?</a:t>
            </a:r>
          </a:p>
          <a:p>
            <a:endParaRPr lang="en-CA" dirty="0" smtClean="0"/>
          </a:p>
          <a:p>
            <a:r>
              <a:rPr lang="en-CA" dirty="0" smtClean="0"/>
              <a:t>1 kg of grapes costs $2.95.</a:t>
            </a:r>
          </a:p>
          <a:p>
            <a:r>
              <a:rPr lang="en-CA" dirty="0" smtClean="0"/>
              <a:t>So, 1.8 kg would cost </a:t>
            </a:r>
            <a:r>
              <a:rPr lang="en-CA" dirty="0" smtClean="0">
                <a:solidFill>
                  <a:srgbClr val="7030A0"/>
                </a:solidFill>
              </a:rPr>
              <a:t>2.95 x 1.8</a:t>
            </a:r>
          </a:p>
          <a:p>
            <a:endParaRPr lang="en-CA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CA" dirty="0" smtClean="0"/>
              <a:t>Create a rectangle model (Base Ten)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42</TotalTime>
  <Words>655</Words>
  <Application>Microsoft Office PowerPoint</Application>
  <PresentationFormat>On-screen Show (4:3)</PresentationFormat>
  <Paragraphs>113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Multiplying Decimals</vt:lpstr>
      <vt:lpstr>Using Base Ten Blocks</vt:lpstr>
      <vt:lpstr>Modeling</vt:lpstr>
      <vt:lpstr>Slide 4</vt:lpstr>
      <vt:lpstr>But How Do I Multiply??</vt:lpstr>
      <vt:lpstr>But Where Do I Put The Decimal?</vt:lpstr>
      <vt:lpstr>How Do I Multiply 2 Two Digit Numbers?</vt:lpstr>
      <vt:lpstr>Slide 8</vt:lpstr>
      <vt:lpstr>Word Problems</vt:lpstr>
      <vt:lpstr>Slide 10</vt:lpstr>
      <vt:lpstr>Slide 11</vt:lpstr>
      <vt:lpstr>Slide 12</vt:lpstr>
      <vt:lpstr>Estimation</vt:lpstr>
      <vt:lpstr>Slide 14</vt:lpstr>
      <vt:lpstr>Homework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Decimals</dc:title>
  <dc:creator>Bishop</dc:creator>
  <cp:lastModifiedBy>Bishop</cp:lastModifiedBy>
  <cp:revision>5</cp:revision>
  <dcterms:created xsi:type="dcterms:W3CDTF">2012-11-23T13:13:21Z</dcterms:created>
  <dcterms:modified xsi:type="dcterms:W3CDTF">2012-11-23T13:56:01Z</dcterms:modified>
</cp:coreProperties>
</file>