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AE8427A-EC0E-47AB-BD58-7A02F25C725C}" type="datetimeFigureOut">
              <a:rPr lang="en-CA" smtClean="0"/>
              <a:t>23/11/2012</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47220AB-8998-409E-B9BC-A3F5F99DD7A8}"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E8427A-EC0E-47AB-BD58-7A02F25C725C}" type="datetimeFigureOut">
              <a:rPr lang="en-CA" smtClean="0"/>
              <a:t>23/11/2012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47220AB-8998-409E-B9BC-A3F5F99DD7A8}"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E8427A-EC0E-47AB-BD58-7A02F25C725C}" type="datetimeFigureOut">
              <a:rPr lang="en-CA" smtClean="0"/>
              <a:t>23/11/2012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47220AB-8998-409E-B9BC-A3F5F99DD7A8}"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AE8427A-EC0E-47AB-BD58-7A02F25C725C}" type="datetimeFigureOut">
              <a:rPr lang="en-CA" smtClean="0"/>
              <a:t>23/11/2012</a:t>
            </a:fld>
            <a:endParaRPr lang="en-CA"/>
          </a:p>
        </p:txBody>
      </p:sp>
      <p:sp>
        <p:nvSpPr>
          <p:cNvPr id="9" name="Slide Number Placeholder 8"/>
          <p:cNvSpPr>
            <a:spLocks noGrp="1"/>
          </p:cNvSpPr>
          <p:nvPr>
            <p:ph type="sldNum" sz="quarter" idx="15"/>
          </p:nvPr>
        </p:nvSpPr>
        <p:spPr/>
        <p:txBody>
          <a:bodyPr rtlCol="0"/>
          <a:lstStyle/>
          <a:p>
            <a:fld id="{F47220AB-8998-409E-B9BC-A3F5F99DD7A8}" type="slidenum">
              <a:rPr lang="en-CA" smtClean="0"/>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AE8427A-EC0E-47AB-BD58-7A02F25C725C}" type="datetimeFigureOut">
              <a:rPr lang="en-CA" smtClean="0"/>
              <a:t>23/11/2012</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47220AB-8998-409E-B9BC-A3F5F99DD7A8}"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AE8427A-EC0E-47AB-BD58-7A02F25C725C}" type="datetimeFigureOut">
              <a:rPr lang="en-CA" smtClean="0"/>
              <a:t>23/11/2012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47220AB-8998-409E-B9BC-A3F5F99DD7A8}" type="slidenum">
              <a:rPr lang="en-CA" smtClean="0"/>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AE8427A-EC0E-47AB-BD58-7A02F25C725C}" type="datetimeFigureOut">
              <a:rPr lang="en-CA" smtClean="0"/>
              <a:t>23/11/2012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47220AB-8998-409E-B9BC-A3F5F99DD7A8}" type="slidenum">
              <a:rPr lang="en-CA" smtClean="0"/>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AE8427A-EC0E-47AB-BD58-7A02F25C725C}" type="datetimeFigureOut">
              <a:rPr lang="en-CA" smtClean="0"/>
              <a:t>23/11/2012</a:t>
            </a:fld>
            <a:endParaRPr lang="en-CA"/>
          </a:p>
        </p:txBody>
      </p:sp>
      <p:sp>
        <p:nvSpPr>
          <p:cNvPr id="7" name="Slide Number Placeholder 6"/>
          <p:cNvSpPr>
            <a:spLocks noGrp="1"/>
          </p:cNvSpPr>
          <p:nvPr>
            <p:ph type="sldNum" sz="quarter" idx="11"/>
          </p:nvPr>
        </p:nvSpPr>
        <p:spPr/>
        <p:txBody>
          <a:bodyPr rtlCol="0"/>
          <a:lstStyle/>
          <a:p>
            <a:fld id="{F47220AB-8998-409E-B9BC-A3F5F99DD7A8}" type="slidenum">
              <a:rPr lang="en-CA" smtClean="0"/>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E8427A-EC0E-47AB-BD58-7A02F25C725C}" type="datetimeFigureOut">
              <a:rPr lang="en-CA" smtClean="0"/>
              <a:t>23/11/2012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47220AB-8998-409E-B9BC-A3F5F99DD7A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AE8427A-EC0E-47AB-BD58-7A02F25C725C}" type="datetimeFigureOut">
              <a:rPr lang="en-CA" smtClean="0"/>
              <a:t>23/11/2012</a:t>
            </a:fld>
            <a:endParaRPr lang="en-CA"/>
          </a:p>
        </p:txBody>
      </p:sp>
      <p:sp>
        <p:nvSpPr>
          <p:cNvPr id="22" name="Slide Number Placeholder 21"/>
          <p:cNvSpPr>
            <a:spLocks noGrp="1"/>
          </p:cNvSpPr>
          <p:nvPr>
            <p:ph type="sldNum" sz="quarter" idx="15"/>
          </p:nvPr>
        </p:nvSpPr>
        <p:spPr/>
        <p:txBody>
          <a:bodyPr rtlCol="0"/>
          <a:lstStyle/>
          <a:p>
            <a:fld id="{F47220AB-8998-409E-B9BC-A3F5F99DD7A8}" type="slidenum">
              <a:rPr lang="en-CA" smtClean="0"/>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AE8427A-EC0E-47AB-BD58-7A02F25C725C}" type="datetimeFigureOut">
              <a:rPr lang="en-CA" smtClean="0"/>
              <a:t>23/11/2012</a:t>
            </a:fld>
            <a:endParaRPr lang="en-CA"/>
          </a:p>
        </p:txBody>
      </p:sp>
      <p:sp>
        <p:nvSpPr>
          <p:cNvPr id="18" name="Slide Number Placeholder 17"/>
          <p:cNvSpPr>
            <a:spLocks noGrp="1"/>
          </p:cNvSpPr>
          <p:nvPr>
            <p:ph type="sldNum" sz="quarter" idx="11"/>
          </p:nvPr>
        </p:nvSpPr>
        <p:spPr/>
        <p:txBody>
          <a:bodyPr rtlCol="0"/>
          <a:lstStyle/>
          <a:p>
            <a:fld id="{F47220AB-8998-409E-B9BC-A3F5F99DD7A8}" type="slidenum">
              <a:rPr lang="en-CA" smtClean="0"/>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AE8427A-EC0E-47AB-BD58-7A02F25C725C}" type="datetimeFigureOut">
              <a:rPr lang="en-CA" smtClean="0"/>
              <a:t>23/11/2012</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47220AB-8998-409E-B9BC-A3F5F99DD7A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Dividing Decimals</a:t>
            </a:r>
            <a:endParaRPr lang="en-CA" dirty="0"/>
          </a:p>
        </p:txBody>
      </p:sp>
      <p:sp>
        <p:nvSpPr>
          <p:cNvPr id="3" name="Subtitle 2"/>
          <p:cNvSpPr>
            <a:spLocks noGrp="1"/>
          </p:cNvSpPr>
          <p:nvPr>
            <p:ph type="subTitle" idx="1"/>
          </p:nvPr>
        </p:nvSpPr>
        <p:spPr/>
        <p:txBody>
          <a:bodyPr/>
          <a:lstStyle/>
          <a:p>
            <a:r>
              <a:rPr lang="en-CA" dirty="0" smtClean="0"/>
              <a:t>Lesson 3.5</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Dividing Decimals</a:t>
            </a:r>
            <a:endParaRPr lang="en-CA" dirty="0"/>
          </a:p>
        </p:txBody>
      </p:sp>
      <p:sp>
        <p:nvSpPr>
          <p:cNvPr id="3" name="Content Placeholder 2"/>
          <p:cNvSpPr>
            <a:spLocks noGrp="1"/>
          </p:cNvSpPr>
          <p:nvPr>
            <p:ph sz="quarter" idx="1"/>
          </p:nvPr>
        </p:nvSpPr>
        <p:spPr/>
        <p:txBody>
          <a:bodyPr/>
          <a:lstStyle/>
          <a:p>
            <a:r>
              <a:rPr lang="en-CA" dirty="0" smtClean="0"/>
              <a:t>Divide 52.1 ÷ 0.9</a:t>
            </a:r>
          </a:p>
          <a:p>
            <a:endParaRPr lang="en-CA" dirty="0" smtClean="0"/>
          </a:p>
          <a:p>
            <a:r>
              <a:rPr lang="en-CA" dirty="0" smtClean="0"/>
              <a:t>Estimate first. Write each decimal to the nearest whole number, then divide.</a:t>
            </a:r>
          </a:p>
          <a:p>
            <a:endParaRPr lang="en-CA" dirty="0" smtClean="0"/>
          </a:p>
          <a:p>
            <a:r>
              <a:rPr lang="en-CA" dirty="0" smtClean="0"/>
              <a:t>52 ÷ 1 = 52</a:t>
            </a:r>
          </a:p>
          <a:p>
            <a:endParaRPr lang="en-CA" dirty="0" smtClean="0"/>
          </a:p>
          <a:p>
            <a:r>
              <a:rPr lang="en-CA" dirty="0" smtClean="0"/>
              <a:t>So, 52.1 ÷ 0.9 is about 52.</a:t>
            </a:r>
          </a:p>
          <a:p>
            <a:endParaRPr lang="en-CA" dirty="0" smtClean="0"/>
          </a:p>
          <a:p>
            <a:r>
              <a:rPr lang="en-CA" dirty="0" smtClean="0"/>
              <a:t>Divide like you would divide whole numbers.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normAutofit lnSpcReduction="10000"/>
          </a:bodyPr>
          <a:lstStyle/>
          <a:p>
            <a:r>
              <a:rPr lang="en-CA" dirty="0" smtClean="0"/>
              <a:t>521 ÷ 9 = </a:t>
            </a:r>
          </a:p>
          <a:p>
            <a:pPr>
              <a:buNone/>
            </a:pPr>
            <a:r>
              <a:rPr lang="en-CA" dirty="0" smtClean="0"/>
              <a:t>          </a:t>
            </a:r>
            <a:r>
              <a:rPr lang="en-CA" dirty="0" smtClean="0">
                <a:solidFill>
                  <a:srgbClr val="7030A0"/>
                </a:solidFill>
              </a:rPr>
              <a:t>5788</a:t>
            </a:r>
            <a:endParaRPr lang="en-CA" dirty="0" smtClean="0"/>
          </a:p>
          <a:p>
            <a:r>
              <a:rPr lang="en-CA" dirty="0" smtClean="0"/>
              <a:t>9√ 521</a:t>
            </a:r>
            <a:r>
              <a:rPr lang="en-CA" dirty="0" smtClean="0">
                <a:solidFill>
                  <a:srgbClr val="FF0000"/>
                </a:solidFill>
              </a:rPr>
              <a:t>00</a:t>
            </a:r>
            <a:endParaRPr lang="en-CA" dirty="0" smtClean="0"/>
          </a:p>
          <a:p>
            <a:pPr>
              <a:buNone/>
            </a:pPr>
            <a:r>
              <a:rPr lang="en-CA" dirty="0" smtClean="0"/>
              <a:t>         </a:t>
            </a:r>
            <a:r>
              <a:rPr lang="en-CA" dirty="0" smtClean="0">
                <a:solidFill>
                  <a:srgbClr val="FF0000"/>
                </a:solidFill>
              </a:rPr>
              <a:t>45</a:t>
            </a:r>
          </a:p>
          <a:p>
            <a:pPr>
              <a:buNone/>
            </a:pPr>
            <a:r>
              <a:rPr lang="en-CA" dirty="0" smtClean="0">
                <a:solidFill>
                  <a:srgbClr val="FF0000"/>
                </a:solidFill>
              </a:rPr>
              <a:t>	</a:t>
            </a:r>
            <a:r>
              <a:rPr lang="en-CA" dirty="0" smtClean="0">
                <a:solidFill>
                  <a:srgbClr val="FF0000"/>
                </a:solidFill>
              </a:rPr>
              <a:t>        71</a:t>
            </a:r>
          </a:p>
          <a:p>
            <a:pPr>
              <a:buNone/>
            </a:pPr>
            <a:r>
              <a:rPr lang="en-CA" dirty="0" smtClean="0">
                <a:solidFill>
                  <a:srgbClr val="FF0000"/>
                </a:solidFill>
              </a:rPr>
              <a:t> </a:t>
            </a:r>
            <a:r>
              <a:rPr lang="en-CA" dirty="0" smtClean="0">
                <a:solidFill>
                  <a:srgbClr val="FF0000"/>
                </a:solidFill>
              </a:rPr>
              <a:t>           63</a:t>
            </a:r>
          </a:p>
          <a:p>
            <a:pPr lvl="1">
              <a:buNone/>
            </a:pPr>
            <a:r>
              <a:rPr lang="en-CA" dirty="0" smtClean="0">
                <a:solidFill>
                  <a:srgbClr val="FF0000"/>
                </a:solidFill>
              </a:rPr>
              <a:t> </a:t>
            </a:r>
            <a:r>
              <a:rPr lang="en-CA" dirty="0" smtClean="0">
                <a:solidFill>
                  <a:srgbClr val="FF0000"/>
                </a:solidFill>
              </a:rPr>
              <a:t>           80</a:t>
            </a:r>
          </a:p>
          <a:p>
            <a:pPr lvl="1">
              <a:buNone/>
            </a:pPr>
            <a:r>
              <a:rPr lang="en-CA" dirty="0" smtClean="0">
                <a:solidFill>
                  <a:srgbClr val="FF0000"/>
                </a:solidFill>
              </a:rPr>
              <a:t> </a:t>
            </a:r>
            <a:r>
              <a:rPr lang="en-CA" dirty="0" smtClean="0">
                <a:solidFill>
                  <a:srgbClr val="FF0000"/>
                </a:solidFill>
              </a:rPr>
              <a:t>           72</a:t>
            </a:r>
          </a:p>
          <a:p>
            <a:pPr lvl="1">
              <a:buNone/>
            </a:pPr>
            <a:r>
              <a:rPr lang="en-CA" dirty="0" smtClean="0">
                <a:solidFill>
                  <a:srgbClr val="FF0000"/>
                </a:solidFill>
              </a:rPr>
              <a:t>	</a:t>
            </a:r>
            <a:r>
              <a:rPr lang="en-CA" dirty="0" smtClean="0">
                <a:solidFill>
                  <a:srgbClr val="FF0000"/>
                </a:solidFill>
              </a:rPr>
              <a:t>          80</a:t>
            </a:r>
          </a:p>
          <a:p>
            <a:pPr lvl="1">
              <a:buNone/>
            </a:pPr>
            <a:r>
              <a:rPr lang="en-CA" dirty="0" smtClean="0">
                <a:solidFill>
                  <a:srgbClr val="FF0000"/>
                </a:solidFill>
              </a:rPr>
              <a:t>	</a:t>
            </a:r>
            <a:r>
              <a:rPr lang="en-CA" dirty="0" smtClean="0">
                <a:solidFill>
                  <a:srgbClr val="FF0000"/>
                </a:solidFill>
              </a:rPr>
              <a:t>          72</a:t>
            </a:r>
          </a:p>
          <a:p>
            <a:pPr lvl="1">
              <a:buNone/>
            </a:pPr>
            <a:r>
              <a:rPr lang="en-CA" dirty="0" smtClean="0">
                <a:solidFill>
                  <a:srgbClr val="FF0000"/>
                </a:solidFill>
              </a:rPr>
              <a:t>	 </a:t>
            </a:r>
            <a:r>
              <a:rPr lang="en-CA" dirty="0" smtClean="0">
                <a:solidFill>
                  <a:srgbClr val="FF0000"/>
                </a:solidFill>
              </a:rPr>
              <a:t>           8</a:t>
            </a:r>
          </a:p>
          <a:p>
            <a:pPr lvl="1">
              <a:buNone/>
            </a:pPr>
            <a:r>
              <a:rPr lang="en-CA" dirty="0" smtClean="0"/>
              <a:t>	 </a:t>
            </a:r>
            <a:r>
              <a:rPr lang="en-CA" dirty="0" smtClean="0"/>
              <a:t>        </a:t>
            </a:r>
            <a:endParaRPr lang="en-CA" dirty="0" smtClean="0"/>
          </a:p>
          <a:p>
            <a:pPr>
              <a:buNone/>
            </a:pPr>
            <a:endParaRPr lang="en-CA" dirty="0"/>
          </a:p>
        </p:txBody>
      </p:sp>
      <p:cxnSp>
        <p:nvCxnSpPr>
          <p:cNvPr id="5" name="Straight Connector 4"/>
          <p:cNvCxnSpPr/>
          <p:nvPr/>
        </p:nvCxnSpPr>
        <p:spPr>
          <a:xfrm>
            <a:off x="1187624" y="2420888"/>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59632" y="3140968"/>
            <a:ext cx="4320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475656" y="4005064"/>
            <a:ext cx="576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691680" y="4725144"/>
            <a:ext cx="576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763688" y="5445224"/>
            <a:ext cx="57606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2195736" y="2204864"/>
            <a:ext cx="864096" cy="0"/>
          </a:xfrm>
          <a:prstGeom prst="straightConnector1">
            <a:avLst/>
          </a:prstGeom>
          <a:ln w="22225">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059832" y="1988840"/>
            <a:ext cx="3312368" cy="369332"/>
          </a:xfrm>
          <a:prstGeom prst="rect">
            <a:avLst/>
          </a:prstGeom>
          <a:noFill/>
        </p:spPr>
        <p:txBody>
          <a:bodyPr wrap="square" rtlCol="0">
            <a:spAutoFit/>
          </a:bodyPr>
          <a:lstStyle/>
          <a:p>
            <a:r>
              <a:rPr lang="en-CA" b="1" dirty="0" smtClean="0"/>
              <a:t>QUOTIENT</a:t>
            </a:r>
            <a:endParaRPr lang="en-CA" b="1" dirty="0"/>
          </a:p>
        </p:txBody>
      </p:sp>
      <p:cxnSp>
        <p:nvCxnSpPr>
          <p:cNvPr id="15" name="Straight Arrow Connector 14"/>
          <p:cNvCxnSpPr/>
          <p:nvPr/>
        </p:nvCxnSpPr>
        <p:spPr>
          <a:xfrm flipH="1">
            <a:off x="2195736" y="2636912"/>
            <a:ext cx="864096" cy="0"/>
          </a:xfrm>
          <a:prstGeom prst="straightConnector1">
            <a:avLst/>
          </a:prstGeom>
          <a:ln w="2222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131840" y="2420888"/>
            <a:ext cx="1512168" cy="369332"/>
          </a:xfrm>
          <a:prstGeom prst="rect">
            <a:avLst/>
          </a:prstGeom>
          <a:noFill/>
        </p:spPr>
        <p:txBody>
          <a:bodyPr wrap="square" rtlCol="0">
            <a:spAutoFit/>
          </a:bodyPr>
          <a:lstStyle/>
          <a:p>
            <a:r>
              <a:rPr lang="en-CA" b="1" dirty="0" smtClean="0"/>
              <a:t>DIVIDEND</a:t>
            </a:r>
            <a:endParaRPr lang="en-CA" b="1" dirty="0"/>
          </a:p>
        </p:txBody>
      </p:sp>
      <p:cxnSp>
        <p:nvCxnSpPr>
          <p:cNvPr id="18" name="Elbow Connector 17"/>
          <p:cNvCxnSpPr/>
          <p:nvPr/>
        </p:nvCxnSpPr>
        <p:spPr>
          <a:xfrm rot="5400000">
            <a:off x="359532" y="2888940"/>
            <a:ext cx="648072" cy="432048"/>
          </a:xfrm>
          <a:prstGeom prst="bentConnector3">
            <a:avLst>
              <a:gd name="adj1" fmla="val 50000"/>
            </a:avLst>
          </a:prstGeom>
          <a:ln w="25400">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0" y="3573016"/>
            <a:ext cx="1475656" cy="369332"/>
          </a:xfrm>
          <a:prstGeom prst="rect">
            <a:avLst/>
          </a:prstGeom>
          <a:noFill/>
        </p:spPr>
        <p:txBody>
          <a:bodyPr wrap="square" rtlCol="0">
            <a:spAutoFit/>
          </a:bodyPr>
          <a:lstStyle/>
          <a:p>
            <a:r>
              <a:rPr lang="en-CA" b="1" dirty="0" smtClean="0"/>
              <a:t>DIVISOR</a:t>
            </a:r>
            <a:endParaRPr lang="en-CA" b="1" dirty="0"/>
          </a:p>
        </p:txBody>
      </p:sp>
      <p:sp>
        <p:nvSpPr>
          <p:cNvPr id="20" name="TextBox 19"/>
          <p:cNvSpPr txBox="1"/>
          <p:nvPr/>
        </p:nvSpPr>
        <p:spPr>
          <a:xfrm>
            <a:off x="4644008" y="1628800"/>
            <a:ext cx="3456384" cy="923330"/>
          </a:xfrm>
          <a:prstGeom prst="rect">
            <a:avLst/>
          </a:prstGeom>
          <a:solidFill>
            <a:schemeClr val="bg1"/>
          </a:solidFill>
          <a:ln>
            <a:solidFill>
              <a:srgbClr val="002060"/>
            </a:solidFill>
          </a:ln>
        </p:spPr>
        <p:txBody>
          <a:bodyPr wrap="square" rtlCol="0">
            <a:spAutoFit/>
          </a:bodyPr>
          <a:lstStyle/>
          <a:p>
            <a:r>
              <a:rPr lang="en-CA" dirty="0" smtClean="0">
                <a:solidFill>
                  <a:srgbClr val="002060"/>
                </a:solidFill>
              </a:rPr>
              <a:t>If the quotient is not exact, write zeros in the dividend, then continue to divide.</a:t>
            </a:r>
            <a:endParaRPr lang="en-CA" dirty="0">
              <a:solidFill>
                <a:srgbClr val="002060"/>
              </a:solidFill>
            </a:endParaRPr>
          </a:p>
        </p:txBody>
      </p:sp>
      <p:sp>
        <p:nvSpPr>
          <p:cNvPr id="21" name="TextBox 20"/>
          <p:cNvSpPr txBox="1"/>
          <p:nvPr/>
        </p:nvSpPr>
        <p:spPr>
          <a:xfrm>
            <a:off x="4427984" y="2852936"/>
            <a:ext cx="3744416" cy="923330"/>
          </a:xfrm>
          <a:prstGeom prst="rect">
            <a:avLst/>
          </a:prstGeom>
          <a:noFill/>
          <a:ln>
            <a:solidFill>
              <a:srgbClr val="7030A0"/>
            </a:solidFill>
          </a:ln>
        </p:spPr>
        <p:txBody>
          <a:bodyPr wrap="square" rtlCol="0">
            <a:spAutoFit/>
          </a:bodyPr>
          <a:lstStyle/>
          <a:p>
            <a:r>
              <a:rPr lang="en-CA" b="1" dirty="0" smtClean="0">
                <a:solidFill>
                  <a:srgbClr val="7030A0"/>
                </a:solidFill>
              </a:rPr>
              <a:t>Since the estimate has 2 digits, divide until there are 4 digits in the quotient.</a:t>
            </a:r>
            <a:endParaRPr lang="en-CA" b="1" dirty="0">
              <a:solidFill>
                <a:srgbClr val="7030A0"/>
              </a:solidFill>
            </a:endParaRPr>
          </a:p>
        </p:txBody>
      </p:sp>
      <p:sp>
        <p:nvSpPr>
          <p:cNvPr id="22" name="TextBox 21"/>
          <p:cNvSpPr txBox="1"/>
          <p:nvPr/>
        </p:nvSpPr>
        <p:spPr>
          <a:xfrm>
            <a:off x="2627784" y="3861048"/>
            <a:ext cx="4032448" cy="1200329"/>
          </a:xfrm>
          <a:prstGeom prst="rect">
            <a:avLst/>
          </a:prstGeom>
          <a:noFill/>
          <a:ln>
            <a:solidFill>
              <a:schemeClr val="accent1">
                <a:lumMod val="50000"/>
              </a:schemeClr>
            </a:solidFill>
          </a:ln>
        </p:spPr>
        <p:txBody>
          <a:bodyPr wrap="square" rtlCol="0">
            <a:spAutoFit/>
          </a:bodyPr>
          <a:lstStyle/>
          <a:p>
            <a:pPr algn="ctr"/>
            <a:r>
              <a:rPr lang="en-CA" b="1" dirty="0" smtClean="0">
                <a:solidFill>
                  <a:schemeClr val="accent1">
                    <a:lumMod val="50000"/>
                  </a:schemeClr>
                </a:solidFill>
              </a:rPr>
              <a:t>Divide until the quotient has 2 more digits than the estimate.  Then, we can write the quotient to the nearest tenth.</a:t>
            </a:r>
            <a:endParaRPr lang="en-CA" b="1" dirty="0">
              <a:solidFill>
                <a:schemeClr val="accent1">
                  <a:lumMod val="50000"/>
                </a:schemeClr>
              </a:solidFill>
            </a:endParaRPr>
          </a:p>
        </p:txBody>
      </p:sp>
      <p:sp>
        <p:nvSpPr>
          <p:cNvPr id="23" name="TextBox 22"/>
          <p:cNvSpPr txBox="1"/>
          <p:nvPr/>
        </p:nvSpPr>
        <p:spPr>
          <a:xfrm>
            <a:off x="2843808" y="5103674"/>
            <a:ext cx="5040560" cy="1754326"/>
          </a:xfrm>
          <a:prstGeom prst="rect">
            <a:avLst/>
          </a:prstGeom>
          <a:noFill/>
          <a:ln>
            <a:solidFill>
              <a:schemeClr val="tx1"/>
            </a:solidFill>
          </a:ln>
        </p:spPr>
        <p:txBody>
          <a:bodyPr wrap="square" rtlCol="0">
            <a:spAutoFit/>
          </a:bodyPr>
          <a:lstStyle/>
          <a:p>
            <a:pPr algn="ctr"/>
            <a:r>
              <a:rPr lang="en-CA" b="1" dirty="0" smtClean="0"/>
              <a:t>Since the estimate was 52, place the decimal point so the quotient is close to 52.  In the question, the dividend and divisor were given to the nearest tenth.  So, write the quotient to the nearest tenth. </a:t>
            </a:r>
            <a:r>
              <a:rPr lang="en-CA" b="1" dirty="0" smtClean="0">
                <a:solidFill>
                  <a:schemeClr val="accent2"/>
                </a:solidFill>
              </a:rPr>
              <a:t> = 57.88 = 57.9</a:t>
            </a:r>
            <a:endParaRPr lang="en-CA"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Try these...</a:t>
            </a:r>
            <a:endParaRPr lang="en-CA" dirty="0"/>
          </a:p>
        </p:txBody>
      </p:sp>
      <p:sp>
        <p:nvSpPr>
          <p:cNvPr id="3" name="Content Placeholder 2"/>
          <p:cNvSpPr>
            <a:spLocks noGrp="1"/>
          </p:cNvSpPr>
          <p:nvPr>
            <p:ph sz="quarter" idx="1"/>
          </p:nvPr>
        </p:nvSpPr>
        <p:spPr/>
        <p:txBody>
          <a:bodyPr/>
          <a:lstStyle/>
          <a:p>
            <a:r>
              <a:rPr lang="en-CA" dirty="0" smtClean="0"/>
              <a:t>Estimate first, then use long division.</a:t>
            </a:r>
          </a:p>
          <a:p>
            <a:endParaRPr lang="en-CA" dirty="0" smtClean="0"/>
          </a:p>
          <a:p>
            <a:r>
              <a:rPr lang="en-CA" dirty="0" smtClean="0"/>
              <a:t>72.4 ÷ 0.3</a:t>
            </a:r>
          </a:p>
          <a:p>
            <a:endParaRPr lang="en-CA" dirty="0" smtClean="0"/>
          </a:p>
          <a:p>
            <a:endParaRPr lang="en-CA" dirty="0" smtClean="0"/>
          </a:p>
          <a:p>
            <a:endParaRPr lang="en-CA" dirty="0" smtClean="0"/>
          </a:p>
          <a:p>
            <a:r>
              <a:rPr lang="en-CA" dirty="0" smtClean="0"/>
              <a:t>32 ÷ 0.5</a:t>
            </a:r>
          </a:p>
          <a:p>
            <a:pPr>
              <a:buNone/>
            </a:pPr>
            <a:endParaRPr lang="en-CA" dirty="0" smtClean="0"/>
          </a:p>
          <a:p>
            <a:pPr>
              <a:buNone/>
            </a:pPr>
            <a:endParaRPr lang="en-CA" dirty="0" smtClean="0"/>
          </a:p>
          <a:p>
            <a:pPr>
              <a:buNone/>
            </a:pP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Word Problems</a:t>
            </a:r>
            <a:endParaRPr lang="en-CA" dirty="0"/>
          </a:p>
        </p:txBody>
      </p:sp>
      <p:sp>
        <p:nvSpPr>
          <p:cNvPr id="3" name="Content Placeholder 2"/>
          <p:cNvSpPr>
            <a:spLocks noGrp="1"/>
          </p:cNvSpPr>
          <p:nvPr>
            <p:ph sz="quarter" idx="1"/>
          </p:nvPr>
        </p:nvSpPr>
        <p:spPr/>
        <p:txBody>
          <a:bodyPr/>
          <a:lstStyle/>
          <a:p>
            <a:r>
              <a:rPr lang="en-CA" dirty="0" smtClean="0"/>
              <a:t>The area of a rectangular flowerbed is 22.32 m.  The width is 0.8 m.  What is the length?</a:t>
            </a:r>
          </a:p>
        </p:txBody>
      </p:sp>
      <p:sp>
        <p:nvSpPr>
          <p:cNvPr id="4" name="Rectangle 3"/>
          <p:cNvSpPr/>
          <p:nvPr/>
        </p:nvSpPr>
        <p:spPr>
          <a:xfrm>
            <a:off x="1835696" y="2924944"/>
            <a:ext cx="4680520" cy="18722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Jan bought 2.8 m of framing to make picture frames.  Each frame needs 0.8 m of frame.</a:t>
            </a:r>
          </a:p>
          <a:p>
            <a:endParaRPr lang="en-CA" dirty="0" smtClean="0"/>
          </a:p>
          <a:p>
            <a:r>
              <a:rPr lang="en-CA" dirty="0" smtClean="0"/>
              <a:t>How many frames can Jan make?</a:t>
            </a:r>
          </a:p>
          <a:p>
            <a:r>
              <a:rPr lang="en-CA" dirty="0" smtClean="0"/>
              <a:t>How much framing is left over?</a:t>
            </a:r>
          </a:p>
          <a:p>
            <a:endParaRPr lang="en-CA" dirty="0" smtClean="0"/>
          </a:p>
          <a:p>
            <a:r>
              <a:rPr lang="en-CA" b="1" dirty="0" smtClean="0"/>
              <a:t>Remember to estimate first, then, use long division.</a:t>
            </a:r>
            <a:endParaRPr lang="en-CA"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Homework</a:t>
            </a:r>
            <a:endParaRPr lang="en-CA" dirty="0"/>
          </a:p>
        </p:txBody>
      </p:sp>
      <p:sp>
        <p:nvSpPr>
          <p:cNvPr id="3" name="Content Placeholder 2"/>
          <p:cNvSpPr>
            <a:spLocks noGrp="1"/>
          </p:cNvSpPr>
          <p:nvPr>
            <p:ph sz="quarter" idx="1"/>
          </p:nvPr>
        </p:nvSpPr>
        <p:spPr/>
        <p:txBody>
          <a:bodyPr/>
          <a:lstStyle/>
          <a:p>
            <a:r>
              <a:rPr lang="en-CA" dirty="0" smtClean="0"/>
              <a:t>Workbook 3.5</a:t>
            </a:r>
          </a:p>
          <a:p>
            <a:endParaRPr lang="en-CA" dirty="0" smtClean="0"/>
          </a:p>
          <a:p>
            <a:r>
              <a:rPr lang="en-CA" dirty="0" smtClean="0"/>
              <a:t>Textbook Page 106-107 #5, 7, 9</a:t>
            </a:r>
            <a:r>
              <a:rPr lang="en-CA" smtClean="0"/>
              <a:t>, 10</a:t>
            </a:r>
            <a:endParaRPr lang="en-C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21</TotalTime>
  <Words>265</Words>
  <Application>Microsoft Office PowerPoint</Application>
  <PresentationFormat>On-screen Show (4:3)</PresentationFormat>
  <Paragraphs>52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Dividing Decimals</vt:lpstr>
      <vt:lpstr>Dividing Decimals</vt:lpstr>
      <vt:lpstr>Slide 3</vt:lpstr>
      <vt:lpstr>Try these...</vt:lpstr>
      <vt:lpstr>Word Problems</vt:lpstr>
      <vt:lpstr>Slide 6</vt:lpstr>
      <vt:lpstr>Homework</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Dividing Decimals</dc:title>
  <dc:creator>Bishop</dc:creator>
  <cp:lastModifiedBy>Bishop</cp:lastModifiedBy>
  <cp:revision>3</cp:revision>
  <dcterms:created xsi:type="dcterms:W3CDTF">2012-11-23T13:56:37Z</dcterms:created>
  <dcterms:modified xsi:type="dcterms:W3CDTF">2012-11-23T14:17:56Z</dcterms:modified>
</cp:coreProperties>
</file>