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6" r:id="rId31"/>
    <p:sldId id="284" r:id="rId32"/>
    <p:sldId id="287" r:id="rId33"/>
    <p:sldId id="288" r:id="rId34"/>
    <p:sldId id="289" r:id="rId35"/>
    <p:sldId id="290" r:id="rId36"/>
    <p:sldId id="291" r:id="rId37"/>
    <p:sldId id="292" r:id="rId38"/>
    <p:sldId id="285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D0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34C2594-E1A6-479F-9980-6CC0AE21CFCD}" type="datetimeFigureOut">
              <a:rPr lang="en-CA" smtClean="0"/>
              <a:pPr/>
              <a:t>28/01/2012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119262D-DA0C-4EF2-BAF5-906F0091A8A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Area of a Parallelogram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4.3 January 30</a:t>
            </a:r>
            <a:r>
              <a:rPr lang="en-CA" baseline="30000" dirty="0" smtClean="0"/>
              <a:t>th</a:t>
            </a:r>
            <a:r>
              <a:rPr lang="en-CA" dirty="0" smtClean="0"/>
              <a:t>, 2012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one of the two formulas for finding the circumference of a circle?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? 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circumference of a circle with a diameter of 10 cm.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circumference of a circle with a radius of 4 cm.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Bonus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relationship between radius and diameter?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d/2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2r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d/2</a:t>
            </a:r>
          </a:p>
          <a:p>
            <a:endParaRPr lang="en-CA" dirty="0" smtClean="0"/>
          </a:p>
          <a:p>
            <a:r>
              <a:rPr lang="en-CA" dirty="0" smtClean="0"/>
              <a:t>14/2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 = 2r</a:t>
            </a:r>
          </a:p>
          <a:p>
            <a:endParaRPr lang="en-CA" dirty="0" smtClean="0"/>
          </a:p>
          <a:p>
            <a:r>
              <a:rPr lang="en-CA" dirty="0" smtClean="0"/>
              <a:t>D = 2 x 3.5</a:t>
            </a:r>
          </a:p>
          <a:p>
            <a:endParaRPr lang="en-CA" dirty="0" smtClean="0"/>
          </a:p>
          <a:p>
            <a:r>
              <a:rPr lang="en-CA" dirty="0" smtClean="0"/>
              <a:t>D = 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0 = Center</a:t>
            </a:r>
          </a:p>
          <a:p>
            <a:endParaRPr lang="en-CA" dirty="0" smtClean="0"/>
          </a:p>
          <a:p>
            <a:r>
              <a:rPr lang="en-CA" dirty="0" smtClean="0"/>
              <a:t>S – Q = Diameter</a:t>
            </a:r>
          </a:p>
          <a:p>
            <a:endParaRPr lang="en-CA" dirty="0" smtClean="0"/>
          </a:p>
          <a:p>
            <a:r>
              <a:rPr lang="en-CA" dirty="0" smtClean="0"/>
              <a:t>R - O, S – O and Q – O = Radii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</a:t>
            </a:r>
            <a:r>
              <a:rPr lang="en-CA" smtClean="0"/>
              <a:t>little joke...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282969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circumference is the distance around the circle.  Also known as perimeter.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 = 2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r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Or 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d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 is a number that never repeats, never ends and can never be written as a fraction.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The value of 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 is approximately 3.14.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 = 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d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3.14 x 10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31.4 cm.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 = 2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r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2 x 3.14 x 4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6.28 x 4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25.12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Diameter is twice as much as radius</a:t>
            </a:r>
          </a:p>
          <a:p>
            <a:endParaRPr lang="en-CA" dirty="0" smtClean="0"/>
          </a:p>
          <a:p>
            <a:r>
              <a:rPr lang="en-CA" dirty="0" smtClean="0"/>
              <a:t>OR</a:t>
            </a:r>
          </a:p>
          <a:p>
            <a:endParaRPr lang="en-CA" dirty="0" smtClean="0"/>
          </a:p>
          <a:p>
            <a:r>
              <a:rPr lang="en-CA" dirty="0" smtClean="0"/>
              <a:t>Radius is half of diameter.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Go to the Practice Section of Your Binder...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Solve the questions on page 138 in your textbook. </a:t>
            </a:r>
          </a:p>
          <a:p>
            <a:endParaRPr lang="en-CA" dirty="0" smtClean="0"/>
          </a:p>
          <a:p>
            <a:r>
              <a:rPr lang="en-CA" dirty="0" smtClean="0"/>
              <a:t>Questions #3, 4, 5, 6, 7, and 9.  </a:t>
            </a:r>
          </a:p>
          <a:p>
            <a:endParaRPr lang="en-CA" dirty="0" smtClean="0"/>
          </a:p>
          <a:p>
            <a:r>
              <a:rPr lang="en-CA" dirty="0" smtClean="0"/>
              <a:t>You have 20 minutes to complete this assignment and hand it in.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 to the Parallelogram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a parallelogram?</a:t>
            </a:r>
          </a:p>
          <a:p>
            <a:endParaRPr lang="en-CA" dirty="0" smtClean="0"/>
          </a:p>
          <a:p>
            <a:r>
              <a:rPr lang="en-CA" dirty="0" smtClean="0"/>
              <a:t>It is like a rectangle that is tilted.</a:t>
            </a:r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2771800" y="4149080"/>
            <a:ext cx="2304256" cy="136815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Any side of a parallelogram is called its base.  </a:t>
            </a:r>
          </a:p>
          <a:p>
            <a:endParaRPr lang="en-CA" dirty="0" smtClean="0"/>
          </a:p>
          <a:p>
            <a:r>
              <a:rPr lang="en-CA" dirty="0" smtClean="0"/>
              <a:t>The height is the length of a line segment that joins parallel sides and is perpendicular to the base.</a:t>
            </a:r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1691680" y="4797152"/>
            <a:ext cx="3024336" cy="136815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2051720" y="4797152"/>
            <a:ext cx="72008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123728" y="6021288"/>
            <a:ext cx="216024" cy="144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2699792" y="62373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base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50851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height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Both a rectangle and a square can be a parallelogram.</a:t>
            </a:r>
          </a:p>
          <a:p>
            <a:endParaRPr lang="en-CA" dirty="0" smtClean="0"/>
          </a:p>
          <a:p>
            <a:r>
              <a:rPr lang="en-CA" dirty="0" smtClean="0"/>
              <a:t>Any parallelogram can be cut and rearranged to form a rectangle.</a:t>
            </a:r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1115616" y="4941168"/>
            <a:ext cx="2448272" cy="122413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1475656" y="4941168"/>
            <a:ext cx="0" cy="12241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3635896" y="5445224"/>
            <a:ext cx="122413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8172400" y="4941168"/>
            <a:ext cx="0" cy="122413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arallelogram 14"/>
          <p:cNvSpPr/>
          <p:nvPr/>
        </p:nvSpPr>
        <p:spPr>
          <a:xfrm>
            <a:off x="5724128" y="4941168"/>
            <a:ext cx="2376264" cy="122413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>
            <a:off x="7812360" y="6165304"/>
            <a:ext cx="36004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 Quiz!!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 out a sheet of paper and put number 1 – 10 on the sheet of paper.</a:t>
            </a:r>
          </a:p>
          <a:p>
            <a:endParaRPr lang="en-CA" dirty="0" smtClean="0"/>
          </a:p>
          <a:p>
            <a:r>
              <a:rPr lang="en-CA" dirty="0" smtClean="0"/>
              <a:t>There will be a different question on each slide.  </a:t>
            </a:r>
          </a:p>
          <a:p>
            <a:endParaRPr lang="en-CA" dirty="0" smtClean="0"/>
          </a:p>
          <a:p>
            <a:r>
              <a:rPr lang="en-CA" dirty="0" smtClean="0"/>
              <a:t>Once the slide changes, I will not go back to it.  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But HOW!!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sz="2800" dirty="0" smtClean="0"/>
              <a:t>A = b x h</a:t>
            </a:r>
          </a:p>
          <a:p>
            <a:pPr>
              <a:buNone/>
            </a:pPr>
            <a:r>
              <a:rPr lang="en-CA" sz="2800" dirty="0" smtClean="0"/>
              <a:t>A = 7 x 5</a:t>
            </a:r>
          </a:p>
          <a:p>
            <a:pPr>
              <a:buNone/>
            </a:pPr>
            <a:r>
              <a:rPr lang="en-CA" sz="2800" dirty="0" smtClean="0"/>
              <a:t>A = 35 cm</a:t>
            </a:r>
          </a:p>
          <a:p>
            <a:pPr>
              <a:buNone/>
            </a:pPr>
            <a:endParaRPr lang="en-CA" sz="2800" dirty="0" smtClean="0"/>
          </a:p>
        </p:txBody>
      </p:sp>
      <p:sp>
        <p:nvSpPr>
          <p:cNvPr id="4" name="Parallelogram 3"/>
          <p:cNvSpPr/>
          <p:nvPr/>
        </p:nvSpPr>
        <p:spPr>
          <a:xfrm>
            <a:off x="1259632" y="1772816"/>
            <a:ext cx="2160240" cy="2736304"/>
          </a:xfrm>
          <a:prstGeom prst="parallelogra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5"/>
            <a:endCxn id="4" idx="2"/>
          </p:cNvCxnSpPr>
          <p:nvPr/>
        </p:nvCxnSpPr>
        <p:spPr>
          <a:xfrm>
            <a:off x="1529662" y="3140968"/>
            <a:ext cx="16201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7704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5 cm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23488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 cm</a:t>
            </a:r>
            <a:endParaRPr lang="en-CA" dirty="0"/>
          </a:p>
        </p:txBody>
      </p:sp>
      <p:sp>
        <p:nvSpPr>
          <p:cNvPr id="11" name="Parallelogram 10"/>
          <p:cNvSpPr/>
          <p:nvPr/>
        </p:nvSpPr>
        <p:spPr>
          <a:xfrm>
            <a:off x="5796136" y="1844824"/>
            <a:ext cx="1224136" cy="302433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>
            <a:off x="7020272" y="1844824"/>
            <a:ext cx="0" cy="30243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732240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08304" y="1772816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 height can be drawn outside the parallelogram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5724128" y="508518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A = b x h</a:t>
            </a:r>
          </a:p>
          <a:p>
            <a:r>
              <a:rPr lang="en-CA" sz="2400" dirty="0" smtClean="0"/>
              <a:t>A = 2.5 x 7.5</a:t>
            </a:r>
          </a:p>
          <a:p>
            <a:r>
              <a:rPr lang="en-CA" sz="2400" dirty="0" smtClean="0"/>
              <a:t>A = 18.75 m</a:t>
            </a:r>
            <a:endParaRPr lang="en-CA" sz="2400" dirty="0"/>
          </a:p>
        </p:txBody>
      </p:sp>
      <p:cxnSp>
        <p:nvCxnSpPr>
          <p:cNvPr id="20" name="Straight Connector 19"/>
          <p:cNvCxnSpPr>
            <a:stCxn id="11" idx="5"/>
            <a:endCxn id="11" idx="2"/>
          </p:cNvCxnSpPr>
          <p:nvPr/>
        </p:nvCxnSpPr>
        <p:spPr>
          <a:xfrm>
            <a:off x="5949153" y="3356992"/>
            <a:ext cx="9181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28184" y="14847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2.5 m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7020272" y="34290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7.5 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1" grpId="0" animBg="1"/>
      <p:bldP spid="17" grpId="0"/>
      <p:bldP spid="18" grpId="0"/>
      <p:bldP spid="18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parallelogram and the rectangle have the same area. </a:t>
            </a:r>
          </a:p>
          <a:p>
            <a:endParaRPr lang="en-CA" dirty="0" smtClean="0"/>
          </a:p>
          <a:p>
            <a:r>
              <a:rPr lang="en-CA" dirty="0" smtClean="0"/>
              <a:t>So, </a:t>
            </a:r>
          </a:p>
          <a:p>
            <a:endParaRPr lang="en-CA" dirty="0" smtClean="0"/>
          </a:p>
          <a:p>
            <a:r>
              <a:rPr lang="en-CA" dirty="0" smtClean="0"/>
              <a:t>Area of Parallelogram = b x h </a:t>
            </a:r>
          </a:p>
          <a:p>
            <a:endParaRPr lang="en-CA" dirty="0" smtClean="0"/>
          </a:p>
          <a:p>
            <a:r>
              <a:rPr lang="en-CA" dirty="0" smtClean="0"/>
              <a:t>Area of Rectangle = b x h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Solve this: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1475656" y="2996952"/>
            <a:ext cx="3456384" cy="72008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2987824" y="2996952"/>
            <a:ext cx="0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59832" y="31409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 cm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2555776" y="26369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 cm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4293096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A = b x h</a:t>
            </a:r>
          </a:p>
          <a:p>
            <a:r>
              <a:rPr lang="en-CA" sz="3200" dirty="0" smtClean="0"/>
              <a:t>A = 6 x 3</a:t>
            </a:r>
          </a:p>
          <a:p>
            <a:r>
              <a:rPr lang="en-CA" sz="3200" dirty="0" smtClean="0"/>
              <a:t>A = 18 cm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area:</a:t>
            </a:r>
          </a:p>
          <a:p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 rot="5400000">
            <a:off x="503548" y="3609020"/>
            <a:ext cx="3816424" cy="1728192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>
            <a:off x="1547664" y="4257092"/>
            <a:ext cx="172819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3"/>
          </p:cNvCxnSpPr>
          <p:nvPr/>
        </p:nvCxnSpPr>
        <p:spPr>
          <a:xfrm>
            <a:off x="1547664" y="4257092"/>
            <a:ext cx="1728192" cy="108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79712" y="38610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 m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50131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 m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2924944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 = b x h</a:t>
            </a:r>
          </a:p>
          <a:p>
            <a:endParaRPr lang="en-CA" sz="2800" dirty="0" smtClean="0"/>
          </a:p>
          <a:p>
            <a:r>
              <a:rPr lang="en-CA" sz="2800" dirty="0" smtClean="0"/>
              <a:t>A = 10 x 6</a:t>
            </a:r>
          </a:p>
          <a:p>
            <a:endParaRPr lang="en-CA" sz="2800" dirty="0"/>
          </a:p>
          <a:p>
            <a:r>
              <a:rPr lang="en-CA" sz="2800" dirty="0" smtClean="0"/>
              <a:t>A = 60 m</a:t>
            </a:r>
          </a:p>
          <a:p>
            <a:endParaRPr lang="en-CA" sz="2800" dirty="0"/>
          </a:p>
          <a:p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 have a garden and a patio.  It is pictured below.  Yes, please draw this...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619672" y="3212976"/>
            <a:ext cx="590465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Triangle 4"/>
          <p:cNvSpPr/>
          <p:nvPr/>
        </p:nvSpPr>
        <p:spPr>
          <a:xfrm>
            <a:off x="1619672" y="3212976"/>
            <a:ext cx="1440160" cy="2304256"/>
          </a:xfrm>
          <a:prstGeom prst="rtTriangle">
            <a:avLst/>
          </a:prstGeom>
          <a:solidFill>
            <a:srgbClr val="20D0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Triangle 5"/>
          <p:cNvSpPr/>
          <p:nvPr/>
        </p:nvSpPr>
        <p:spPr>
          <a:xfrm rot="10800000">
            <a:off x="6156176" y="3212976"/>
            <a:ext cx="1440160" cy="2304256"/>
          </a:xfrm>
          <a:prstGeom prst="rtTriangle">
            <a:avLst/>
          </a:prstGeom>
          <a:solidFill>
            <a:srgbClr val="20D0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1835696" y="56612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8" y="55892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10 m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41490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5 m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6372200" y="278092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 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A) what is the area of the patio?</a:t>
            </a:r>
          </a:p>
          <a:p>
            <a:endParaRPr lang="en-CA" dirty="0" smtClean="0"/>
          </a:p>
          <a:p>
            <a:r>
              <a:rPr lang="en-CA" dirty="0" smtClean="0"/>
              <a:t>A = b x h</a:t>
            </a:r>
          </a:p>
          <a:p>
            <a:endParaRPr lang="en-CA" dirty="0" smtClean="0"/>
          </a:p>
          <a:p>
            <a:r>
              <a:rPr lang="en-CA" dirty="0" smtClean="0"/>
              <a:t>A = 10 x 5</a:t>
            </a:r>
          </a:p>
          <a:p>
            <a:endParaRPr lang="en-CA" dirty="0" smtClean="0"/>
          </a:p>
          <a:p>
            <a:r>
              <a:rPr lang="en-CA" dirty="0" smtClean="0"/>
              <a:t>A = 50 m</a:t>
            </a:r>
          </a:p>
          <a:p>
            <a:endParaRPr lang="en-CA" dirty="0" smtClean="0"/>
          </a:p>
          <a:p>
            <a:r>
              <a:rPr lang="en-CA" dirty="0" smtClean="0"/>
              <a:t>Therefore the area of the patio is 50 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What is the area of the patio and the gardens?</a:t>
            </a:r>
          </a:p>
          <a:p>
            <a:endParaRPr lang="en-CA" dirty="0" smtClean="0"/>
          </a:p>
          <a:p>
            <a:r>
              <a:rPr lang="en-CA" dirty="0" smtClean="0"/>
              <a:t>A = b x h </a:t>
            </a:r>
          </a:p>
          <a:p>
            <a:endParaRPr lang="en-CA" dirty="0" smtClean="0"/>
          </a:p>
          <a:p>
            <a:r>
              <a:rPr lang="en-CA" dirty="0" smtClean="0"/>
              <a:t>A = 16 x 5 </a:t>
            </a:r>
          </a:p>
          <a:p>
            <a:endParaRPr lang="en-CA" dirty="0" smtClean="0"/>
          </a:p>
          <a:p>
            <a:r>
              <a:rPr lang="en-CA" dirty="0" smtClean="0"/>
              <a:t>A =  80  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Therefore, the gardens and patio are 80 m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could you find the area of the gardens only.</a:t>
            </a:r>
          </a:p>
          <a:p>
            <a:endParaRPr lang="en-CA" dirty="0" smtClean="0"/>
          </a:p>
          <a:p>
            <a:r>
              <a:rPr lang="en-CA" dirty="0" smtClean="0"/>
              <a:t>80 – 50 = 30 m</a:t>
            </a:r>
          </a:p>
          <a:p>
            <a:endParaRPr lang="en-CA" dirty="0" smtClean="0"/>
          </a:p>
          <a:p>
            <a:r>
              <a:rPr lang="en-CA" dirty="0" smtClean="0"/>
              <a:t>Both gardens are 30 m</a:t>
            </a:r>
          </a:p>
          <a:p>
            <a:endParaRPr lang="en-CA" dirty="0" smtClean="0"/>
          </a:p>
          <a:p>
            <a:r>
              <a:rPr lang="en-CA" dirty="0" smtClean="0"/>
              <a:t>One garden is 15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Textbook page 142 # 6, 8, 9, 10</a:t>
            </a:r>
          </a:p>
          <a:p>
            <a:endParaRPr lang="en-CA" dirty="0" smtClean="0"/>
          </a:p>
          <a:p>
            <a:r>
              <a:rPr lang="en-CA" dirty="0" smtClean="0"/>
              <a:t>Workbook 4.3</a:t>
            </a:r>
          </a:p>
          <a:p>
            <a:endParaRPr lang="en-CA" dirty="0" smtClean="0"/>
          </a:p>
          <a:p>
            <a:r>
              <a:rPr lang="en-CA" smtClean="0"/>
              <a:t>Worksheets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formula to find diameter?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#2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formula to find radius?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#3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radius of this circle?</a:t>
            </a:r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339752" y="3212976"/>
            <a:ext cx="2448272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2698293" y="3539881"/>
            <a:ext cx="1731190" cy="1578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2625877">
            <a:off x="3051515" y="421902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14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diameter of this circle?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843808" y="2924944"/>
            <a:ext cx="3600400" cy="3240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V="1">
            <a:off x="2843808" y="4509120"/>
            <a:ext cx="1800200" cy="360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840" y="407707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3.5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Which line segments represent the diameter, radius and center of this circle?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987824" y="3068960"/>
            <a:ext cx="3168352" cy="30963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>
            <a:off x="2987824" y="4617132"/>
            <a:ext cx="31683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1920" y="3212976"/>
            <a:ext cx="72008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42930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O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29249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2555776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</a:t>
            </a:r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Q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#6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definition for the circumference of a circle?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</TotalTime>
  <Words>717</Words>
  <Application>Microsoft Office PowerPoint</Application>
  <PresentationFormat>On-screen Show (4:3)</PresentationFormat>
  <Paragraphs>174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Module</vt:lpstr>
      <vt:lpstr>Area of a Parallelogram</vt:lpstr>
      <vt:lpstr>A little joke...</vt:lpstr>
      <vt:lpstr>Pop Quiz!!</vt:lpstr>
      <vt:lpstr>Question #1</vt:lpstr>
      <vt:lpstr>Question #2 </vt:lpstr>
      <vt:lpstr>Question #3 </vt:lpstr>
      <vt:lpstr>Question #4</vt:lpstr>
      <vt:lpstr>Question #5</vt:lpstr>
      <vt:lpstr>Question #6</vt:lpstr>
      <vt:lpstr>Question #7</vt:lpstr>
      <vt:lpstr>Question #8</vt:lpstr>
      <vt:lpstr>Question #9</vt:lpstr>
      <vt:lpstr>Question #10</vt:lpstr>
      <vt:lpstr>Bonus Question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Go to the Practice Section of Your Binder...</vt:lpstr>
      <vt:lpstr>Back to the Parallelogram</vt:lpstr>
      <vt:lpstr>Slide 28</vt:lpstr>
      <vt:lpstr>Slide 29</vt:lpstr>
      <vt:lpstr>But HOW!!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Homework...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a Parallelogram</dc:title>
  <dc:creator>Bishop</dc:creator>
  <cp:lastModifiedBy>Bishop</cp:lastModifiedBy>
  <cp:revision>10</cp:revision>
  <dcterms:created xsi:type="dcterms:W3CDTF">2012-01-27T11:53:56Z</dcterms:created>
  <dcterms:modified xsi:type="dcterms:W3CDTF">2012-01-28T11:42:24Z</dcterms:modified>
</cp:coreProperties>
</file>