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3" r:id="rId4"/>
    <p:sldId id="264" r:id="rId5"/>
    <p:sldId id="265" r:id="rId6"/>
    <p:sldId id="269" r:id="rId7"/>
    <p:sldId id="270" r:id="rId8"/>
    <p:sldId id="271" r:id="rId9"/>
    <p:sldId id="272" r:id="rId10"/>
    <p:sldId id="273" r:id="rId11"/>
    <p:sldId id="274" r:id="rId12"/>
    <p:sldId id="266" r:id="rId13"/>
    <p:sldId id="267" r:id="rId14"/>
    <p:sldId id="257" r:id="rId15"/>
    <p:sldId id="258" r:id="rId16"/>
    <p:sldId id="275" r:id="rId17"/>
    <p:sldId id="260" r:id="rId18"/>
    <p:sldId id="259" r:id="rId19"/>
    <p:sldId id="261" r:id="rId20"/>
    <p:sldId id="26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41" autoAdjust="0"/>
    <p:restoredTop sz="86420" autoAdjust="0"/>
  </p:normalViewPr>
  <p:slideViewPr>
    <p:cSldViewPr>
      <p:cViewPr varScale="1">
        <p:scale>
          <a:sx n="48" d="100"/>
          <a:sy n="48" d="100"/>
        </p:scale>
        <p:origin x="-90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0E79-6783-450A-80C3-C6D39E4F5CB2}" type="datetimeFigureOut">
              <a:rPr lang="en-CA" smtClean="0"/>
              <a:pPr/>
              <a:t>13/01/2013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6A0B-59A6-4491-A285-9667BA528DB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22991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0E79-6783-450A-80C3-C6D39E4F5CB2}" type="datetimeFigureOut">
              <a:rPr lang="en-CA" smtClean="0"/>
              <a:pPr/>
              <a:t>13/01/2013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6A0B-59A6-4491-A285-9667BA528DB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027303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0E79-6783-450A-80C3-C6D39E4F5CB2}" type="datetimeFigureOut">
              <a:rPr lang="en-CA" smtClean="0"/>
              <a:pPr/>
              <a:t>13/01/2013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6A0B-59A6-4491-A285-9667BA528DB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00915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0E79-6783-450A-80C3-C6D39E4F5CB2}" type="datetimeFigureOut">
              <a:rPr lang="en-CA" smtClean="0"/>
              <a:pPr/>
              <a:t>13/01/2013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6A0B-59A6-4491-A285-9667BA528DB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44264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0E79-6783-450A-80C3-C6D39E4F5CB2}" type="datetimeFigureOut">
              <a:rPr lang="en-CA" smtClean="0"/>
              <a:pPr/>
              <a:t>13/01/2013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6A0B-59A6-4491-A285-9667BA528DB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429557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0E79-6783-450A-80C3-C6D39E4F5CB2}" type="datetimeFigureOut">
              <a:rPr lang="en-CA" smtClean="0"/>
              <a:pPr/>
              <a:t>13/01/2013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6A0B-59A6-4491-A285-9667BA528DB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741976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0E79-6783-450A-80C3-C6D39E4F5CB2}" type="datetimeFigureOut">
              <a:rPr lang="en-CA" smtClean="0"/>
              <a:pPr/>
              <a:t>13/01/2013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6A0B-59A6-4491-A285-9667BA528DB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640207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0E79-6783-450A-80C3-C6D39E4F5CB2}" type="datetimeFigureOut">
              <a:rPr lang="en-CA" smtClean="0"/>
              <a:pPr/>
              <a:t>13/01/2013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6A0B-59A6-4491-A285-9667BA528DB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28428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0E79-6783-450A-80C3-C6D39E4F5CB2}" type="datetimeFigureOut">
              <a:rPr lang="en-CA" smtClean="0"/>
              <a:pPr/>
              <a:t>13/01/2013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6A0B-59A6-4491-A285-9667BA528DB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642078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0E79-6783-450A-80C3-C6D39E4F5CB2}" type="datetimeFigureOut">
              <a:rPr lang="en-CA" smtClean="0"/>
              <a:pPr/>
              <a:t>13/01/2013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6A0B-59A6-4491-A285-9667BA528DB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5928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0E79-6783-450A-80C3-C6D39E4F5CB2}" type="datetimeFigureOut">
              <a:rPr lang="en-CA" smtClean="0"/>
              <a:pPr/>
              <a:t>13/01/2013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6A0B-59A6-4491-A285-9667BA528DB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826946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00E79-6783-450A-80C3-C6D39E4F5CB2}" type="datetimeFigureOut">
              <a:rPr lang="en-CA" smtClean="0"/>
              <a:pPr/>
              <a:t>13/01/2013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D6A0B-59A6-4491-A285-9667BA528DB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83874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Optima LT" pitchFamily="2" charset="0"/>
              </a:rPr>
              <a:t>Separating solutions.</a:t>
            </a:r>
            <a:endParaRPr lang="en-CA" dirty="0">
              <a:latin typeface="Optima L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942013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Optima LT" pitchFamily="2" charset="0"/>
              </a:rPr>
              <a:t>Methods for separation of solute from solvent: </a:t>
            </a:r>
            <a:r>
              <a:rPr lang="en-US" b="1" dirty="0" smtClean="0">
                <a:latin typeface="Optima LT" pitchFamily="2" charset="0"/>
              </a:rPr>
              <a:t>Magnetism</a:t>
            </a:r>
            <a:endParaRPr lang="en-CA" b="1" dirty="0">
              <a:latin typeface="Optima L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2160" y="1600200"/>
            <a:ext cx="2674640" cy="4525963"/>
          </a:xfrm>
        </p:spPr>
        <p:txBody>
          <a:bodyPr/>
          <a:lstStyle/>
          <a:p>
            <a:r>
              <a:rPr lang="en-US" dirty="0" smtClean="0">
                <a:latin typeface="Optima LT" pitchFamily="2" charset="0"/>
              </a:rPr>
              <a:t>Magnetism can be used to separate metals from non-metals.</a:t>
            </a:r>
            <a:endParaRPr lang="en-CA" dirty="0">
              <a:latin typeface="Optima LT" pitchFamily="2" charset="0"/>
            </a:endParaRPr>
          </a:p>
        </p:txBody>
      </p:sp>
      <p:pic>
        <p:nvPicPr>
          <p:cNvPr id="6146" name="Picture 2" descr="http://teachersource.files.wordpress.com/2010/06/photo-519-plastic-bottle-clo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1700808"/>
            <a:ext cx="6366426" cy="45365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88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Optima LT" pitchFamily="2" charset="0"/>
              </a:rPr>
              <a:t>Methods for separation of solute from solvent: </a:t>
            </a:r>
            <a:r>
              <a:rPr lang="en-US" b="1" dirty="0" smtClean="0">
                <a:latin typeface="Optima LT" pitchFamily="2" charset="0"/>
              </a:rPr>
              <a:t>sedimentation</a:t>
            </a:r>
            <a:endParaRPr lang="en-CA" b="1" dirty="0">
              <a:latin typeface="Optima L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0152" y="1600200"/>
            <a:ext cx="2746648" cy="4525963"/>
          </a:xfrm>
        </p:spPr>
        <p:txBody>
          <a:bodyPr/>
          <a:lstStyle/>
          <a:p>
            <a:r>
              <a:rPr lang="en-US" dirty="0" smtClean="0">
                <a:latin typeface="Optima LT" pitchFamily="2" charset="0"/>
              </a:rPr>
              <a:t>Sedimentation uses time and stable water to separate dense solids from less dense liquids.</a:t>
            </a:r>
            <a:endParaRPr lang="en-CA" dirty="0">
              <a:latin typeface="Optima LT" pitchFamily="2" charset="0"/>
            </a:endParaRPr>
          </a:p>
        </p:txBody>
      </p:sp>
      <p:pic>
        <p:nvPicPr>
          <p:cNvPr id="7170" name="Picture 2" descr="http://labspace.open.ac.uk/file.php/7173/t210_1_024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46238"/>
            <a:ext cx="5619750" cy="31623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techalive.mtu.edu/meec/module03/images/Sedimenta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24" y="4778660"/>
            <a:ext cx="2729880" cy="20474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9755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Optima LT" pitchFamily="2" charset="0"/>
              </a:rPr>
              <a:t>Describing solutions</a:t>
            </a:r>
            <a:endParaRPr lang="en-CA" dirty="0">
              <a:latin typeface="Optima L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890664" cy="4525963"/>
          </a:xfrm>
        </p:spPr>
        <p:txBody>
          <a:bodyPr>
            <a:normAutofit fontScale="77500" lnSpcReduction="20000"/>
          </a:bodyPr>
          <a:lstStyle/>
          <a:p>
            <a:r>
              <a:rPr lang="en-CA" dirty="0">
                <a:latin typeface="Optima LT" pitchFamily="2" charset="0"/>
              </a:rPr>
              <a:t>Describe the concentration of a solution in qualitative and quantitative terms, and give examples from daily life when the concentration of a solution influences its usefulness.</a:t>
            </a:r>
            <a:r>
              <a:rPr lang="en-CA" dirty="0" smtClean="0">
                <a:latin typeface="Optima LT" pitchFamily="2" charset="0"/>
              </a:rPr>
              <a:t/>
            </a:r>
            <a:br>
              <a:rPr lang="en-CA" dirty="0" smtClean="0">
                <a:latin typeface="Optima LT" pitchFamily="2" charset="0"/>
              </a:rPr>
            </a:br>
            <a:r>
              <a:rPr lang="en-CA" i="1" dirty="0">
                <a:latin typeface="Optima LT" pitchFamily="2" charset="0"/>
              </a:rPr>
              <a:t>Include: dilute, concentrated, grams of solute per 100 mL</a:t>
            </a:r>
            <a:endParaRPr lang="en-CA" dirty="0">
              <a:latin typeface="Optima LT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1880" y="1600200"/>
            <a:ext cx="519492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Optima LT" pitchFamily="2" charset="0"/>
              </a:rPr>
              <a:t>Dilute=a weak solution</a:t>
            </a:r>
          </a:p>
          <a:p>
            <a:endParaRPr lang="en-US" dirty="0">
              <a:latin typeface="Optima LT" pitchFamily="2" charset="0"/>
            </a:endParaRPr>
          </a:p>
          <a:p>
            <a:endParaRPr lang="en-US" dirty="0" smtClean="0">
              <a:latin typeface="Optima LT" pitchFamily="2" charset="0"/>
            </a:endParaRPr>
          </a:p>
          <a:p>
            <a:pPr marL="0" indent="0">
              <a:buNone/>
            </a:pPr>
            <a:endParaRPr lang="en-US" dirty="0" smtClean="0">
              <a:latin typeface="Optima LT" pitchFamily="2" charset="0"/>
            </a:endParaRPr>
          </a:p>
          <a:p>
            <a:r>
              <a:rPr lang="en-US" dirty="0" smtClean="0">
                <a:latin typeface="Optima LT" pitchFamily="2" charset="0"/>
              </a:rPr>
              <a:t>Concentrated=a strong solution</a:t>
            </a:r>
          </a:p>
          <a:p>
            <a:endParaRPr lang="en-US" dirty="0">
              <a:latin typeface="Optima LT" pitchFamily="2" charset="0"/>
            </a:endParaRPr>
          </a:p>
          <a:p>
            <a:endParaRPr lang="en-US" dirty="0" smtClean="0">
              <a:latin typeface="Optima LT" pitchFamily="2" charset="0"/>
            </a:endParaRPr>
          </a:p>
          <a:p>
            <a:endParaRPr lang="en-US" dirty="0">
              <a:latin typeface="Optima LT" pitchFamily="2" charset="0"/>
            </a:endParaRPr>
          </a:p>
          <a:p>
            <a:r>
              <a:rPr lang="en-US" dirty="0" smtClean="0">
                <a:latin typeface="Optima LT" pitchFamily="2" charset="0"/>
              </a:rPr>
              <a:t>Grams of solute per 100ml: a specific way to measure a solution.</a:t>
            </a:r>
            <a:endParaRPr lang="en-CA" dirty="0">
              <a:latin typeface="Optima LT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905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Optima LT" pitchFamily="2" charset="0"/>
              </a:rPr>
              <a:t>Saturated vs. Unsaturated solutions</a:t>
            </a:r>
            <a:endParaRPr lang="en-CA" dirty="0">
              <a:latin typeface="Optima L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900808"/>
          </a:xfrm>
        </p:spPr>
        <p:txBody>
          <a:bodyPr>
            <a:normAutofit lnSpcReduction="10000"/>
          </a:bodyPr>
          <a:lstStyle/>
          <a:p>
            <a:r>
              <a:rPr lang="en-CA" dirty="0">
                <a:latin typeface="Optima LT" pitchFamily="2" charset="0"/>
              </a:rPr>
              <a:t>Demonstrate the difference between saturated and unsaturated solutions.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90892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Optima LT" pitchFamily="2" charset="0"/>
              </a:rPr>
              <a:t>Saturated solutions: more solute, sometimes even more than the solvent can handle.</a:t>
            </a:r>
          </a:p>
          <a:p>
            <a:r>
              <a:rPr lang="en-US" dirty="0" smtClean="0">
                <a:latin typeface="Optima LT" pitchFamily="2" charset="0"/>
              </a:rPr>
              <a:t>Unsaturated: solutions that are easily handled </a:t>
            </a:r>
            <a:endParaRPr lang="en-CA" dirty="0">
              <a:latin typeface="Optima LT" pitchFamily="2" charset="0"/>
            </a:endParaRPr>
          </a:p>
        </p:txBody>
      </p:sp>
      <p:pic>
        <p:nvPicPr>
          <p:cNvPr id="8194" name="Picture 2" descr="http://web.nmsu.edu/~snsm/classes/chem116/notes/saturat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45024"/>
            <a:ext cx="4514850" cy="2676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undefin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AutoShape 6" descr="undefine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8200" name="Picture 8" descr="http://www.sciencebuddies.org/Files/3349/5/Chem_img0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824518"/>
            <a:ext cx="3600694" cy="14618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081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Optima LT" pitchFamily="2" charset="0"/>
              </a:rPr>
              <a:t>Effects of heating and cooling at a particle level.</a:t>
            </a:r>
            <a:endParaRPr lang="en-CA" dirty="0">
              <a:latin typeface="Optima LT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746648" cy="4525963"/>
          </a:xfrm>
        </p:spPr>
        <p:txBody>
          <a:bodyPr>
            <a:normAutofit lnSpcReduction="10000"/>
          </a:bodyPr>
          <a:lstStyle/>
          <a:p>
            <a:r>
              <a:rPr lang="en-CA" dirty="0">
                <a:latin typeface="Optima LT" pitchFamily="2" charset="0"/>
              </a:rPr>
              <a:t>Demonstrate the effects of heating and cooling on the volume of solids, liquids, and gases, and give examples from daily life.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635896" y="1600200"/>
            <a:ext cx="5050904" cy="4525963"/>
          </a:xfrm>
        </p:spPr>
        <p:txBody>
          <a:bodyPr>
            <a:normAutofit lnSpcReduction="10000"/>
          </a:bodyPr>
          <a:lstStyle/>
          <a:p>
            <a:endParaRPr lang="en-CA" dirty="0"/>
          </a:p>
        </p:txBody>
      </p:sp>
      <p:pic>
        <p:nvPicPr>
          <p:cNvPr id="9218" name="Picture 2" descr="http://1.bp.blogspot.com/_yfKupp20jyA/TDplh_mJtZI/AAAAAAAAAAc/6O9evu8QITo/s1600/States+of+matter+p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531938"/>
            <a:ext cx="5267325" cy="29337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5207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Optima LT" pitchFamily="2" charset="0"/>
              </a:rPr>
              <a:t>Boiling and melting points.</a:t>
            </a:r>
            <a:endParaRPr lang="en-CA" dirty="0">
              <a:latin typeface="Optima L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38736" cy="4525963"/>
          </a:xfrm>
        </p:spPr>
        <p:txBody>
          <a:bodyPr/>
          <a:lstStyle/>
          <a:p>
            <a:r>
              <a:rPr lang="en-CA" dirty="0">
                <a:latin typeface="Optima LT" pitchFamily="2" charset="0"/>
              </a:rPr>
              <a:t>Compare the boiling and melting points of a variety of substances and recognize that </a:t>
            </a:r>
            <a:r>
              <a:rPr lang="en-CA" b="1" dirty="0">
                <a:latin typeface="Optima LT" pitchFamily="2" charset="0"/>
              </a:rPr>
              <a:t>boiling and melting points are properties of pure substances.</a:t>
            </a:r>
            <a:r>
              <a:rPr lang="en-CA" b="1" dirty="0" smtClean="0">
                <a:latin typeface="Optima LT" pitchFamily="2" charset="0"/>
              </a:rPr>
              <a:t/>
            </a:r>
            <a:br>
              <a:rPr lang="en-CA" b="1" dirty="0" smtClean="0">
                <a:latin typeface="Optima LT" pitchFamily="2" charset="0"/>
              </a:rPr>
            </a:br>
            <a:r>
              <a:rPr lang="en-CA" i="1" dirty="0">
                <a:latin typeface="Optima LT" pitchFamily="2" charset="0"/>
              </a:rPr>
              <a:t>Include: water</a:t>
            </a:r>
            <a:endParaRPr lang="en-CA" dirty="0">
              <a:latin typeface="Optima LT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9952" y="1600200"/>
            <a:ext cx="4546848" cy="4525963"/>
          </a:xfrm>
        </p:spPr>
        <p:txBody>
          <a:bodyPr/>
          <a:lstStyle/>
          <a:p>
            <a:r>
              <a:rPr lang="en-US" dirty="0" smtClean="0">
                <a:latin typeface="Optima LT" pitchFamily="2" charset="0"/>
              </a:rPr>
              <a:t>Copy the words in </a:t>
            </a:r>
            <a:r>
              <a:rPr lang="en-US" b="1" dirty="0" smtClean="0">
                <a:latin typeface="Optima LT" pitchFamily="2" charset="0"/>
              </a:rPr>
              <a:t>bold </a:t>
            </a:r>
            <a:r>
              <a:rPr lang="en-US" dirty="0" smtClean="0">
                <a:latin typeface="Optima LT" pitchFamily="2" charset="0"/>
              </a:rPr>
              <a:t>on the left.</a:t>
            </a:r>
          </a:p>
          <a:p>
            <a:r>
              <a:rPr lang="en-US" dirty="0" smtClean="0">
                <a:latin typeface="Optima LT" pitchFamily="2" charset="0"/>
              </a:rPr>
              <a:t>Different substances have different boiling and melting points. </a:t>
            </a:r>
          </a:p>
          <a:p>
            <a:pPr marL="0" indent="0">
              <a:buNone/>
            </a:pPr>
            <a:endParaRPr lang="en-CA" dirty="0">
              <a:latin typeface="Optima LT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392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Optima LT" pitchFamily="2" charset="0"/>
              </a:rPr>
              <a:t>Boiling and melting points.</a:t>
            </a:r>
            <a:endParaRPr lang="en-CA" dirty="0">
              <a:latin typeface="Optima LT" pitchFamily="2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75919749"/>
              </p:ext>
            </p:extLst>
          </p:nvPr>
        </p:nvGraphicFramePr>
        <p:xfrm>
          <a:off x="457200" y="1600200"/>
          <a:ext cx="793122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/>
                <a:gridCol w="2592288"/>
                <a:gridCol w="28803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Substance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Freezing</a:t>
                      </a:r>
                      <a:r>
                        <a:rPr lang="en-US" baseline="0" dirty="0" smtClean="0"/>
                        <a:t> point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Boiling point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Water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err="1" smtClean="0"/>
                        <a:t>O°c</a:t>
                      </a:r>
                      <a:endParaRPr lang="en-C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100°c</a:t>
                      </a:r>
                      <a:endParaRPr lang="en-C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Ethanol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-114.7°c</a:t>
                      </a:r>
                      <a:endParaRPr lang="en-C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78.4°c</a:t>
                      </a:r>
                      <a:endParaRPr lang="en-C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Acetone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52°c</a:t>
                      </a:r>
                      <a:endParaRPr lang="en-C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56.2°c</a:t>
                      </a:r>
                      <a:endParaRPr lang="en-C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Oxygen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-218.4°c</a:t>
                      </a:r>
                      <a:endParaRPr lang="en-C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-183°c</a:t>
                      </a:r>
                      <a:endParaRPr lang="en-C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Gold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1311</a:t>
                      </a:r>
                      <a:r>
                        <a:rPr lang="en-CA" sz="1800" dirty="0" smtClean="0"/>
                        <a:t>°c</a:t>
                      </a:r>
                      <a:endParaRPr lang="en-C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3233</a:t>
                      </a:r>
                      <a:r>
                        <a:rPr lang="en-CA" sz="1800" dirty="0" smtClean="0"/>
                        <a:t>°c</a:t>
                      </a:r>
                      <a:endParaRPr lang="en-C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Iron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2410</a:t>
                      </a:r>
                      <a:r>
                        <a:rPr lang="en-CA" sz="1800" dirty="0" smtClean="0"/>
                        <a:t>°c</a:t>
                      </a:r>
                      <a:endParaRPr lang="en-C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4527</a:t>
                      </a:r>
                      <a:r>
                        <a:rPr lang="en-CA" sz="1800" dirty="0" smtClean="0"/>
                        <a:t>°c</a:t>
                      </a:r>
                      <a:endParaRPr lang="en-C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Mercury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-38.87</a:t>
                      </a:r>
                      <a:r>
                        <a:rPr lang="en-CA" sz="1800" dirty="0" smtClean="0"/>
                        <a:t>°c</a:t>
                      </a:r>
                      <a:endParaRPr lang="en-C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356.58</a:t>
                      </a:r>
                      <a:r>
                        <a:rPr lang="en-CA" sz="1800" dirty="0" smtClean="0"/>
                        <a:t>°c</a:t>
                      </a:r>
                      <a:endParaRPr lang="en-C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-248.6</a:t>
                      </a:r>
                      <a:r>
                        <a:rPr lang="en-CA" sz="1800" dirty="0" smtClean="0"/>
                        <a:t>°c</a:t>
                      </a:r>
                      <a:endParaRPr lang="en-C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-246.1</a:t>
                      </a:r>
                      <a:r>
                        <a:rPr lang="en-CA" sz="1800" dirty="0" smtClean="0"/>
                        <a:t>°c</a:t>
                      </a:r>
                      <a:endParaRPr lang="en-C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1517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Optima LT" pitchFamily="2" charset="0"/>
              </a:rPr>
              <a:t>Temperature vs. heat</a:t>
            </a:r>
            <a:endParaRPr lang="en-CA" dirty="0">
              <a:latin typeface="Optima L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>
                <a:latin typeface="Optima LT" pitchFamily="2" charset="0"/>
              </a:rPr>
              <a:t>Differentiate between the concept of temperature and the concept of heat.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Optima LT" pitchFamily="2" charset="0"/>
              </a:rPr>
              <a:t>Temperature=</a:t>
            </a:r>
            <a:r>
              <a:rPr lang="en-CA" b="1" dirty="0">
                <a:latin typeface="Optima LT" pitchFamily="2" charset="0"/>
              </a:rPr>
              <a:t>Temperature is the MEASURE of the AVERAGE molecular motions in a system </a:t>
            </a:r>
            <a:endParaRPr lang="en-CA" b="1" dirty="0" smtClean="0">
              <a:latin typeface="Optima LT" pitchFamily="2" charset="0"/>
            </a:endParaRPr>
          </a:p>
          <a:p>
            <a:r>
              <a:rPr lang="en-US" dirty="0" smtClean="0">
                <a:latin typeface="Optima LT" pitchFamily="2" charset="0"/>
              </a:rPr>
              <a:t>Heat=</a:t>
            </a:r>
            <a:r>
              <a:rPr lang="en-CA" b="1" dirty="0" smtClean="0">
                <a:latin typeface="Optima LT" pitchFamily="2" charset="0"/>
              </a:rPr>
              <a:t>Heat </a:t>
            </a:r>
            <a:r>
              <a:rPr lang="en-CA" b="1" dirty="0">
                <a:latin typeface="Optima LT" pitchFamily="2" charset="0"/>
              </a:rPr>
              <a:t>is the amount of energy in a system. </a:t>
            </a:r>
            <a:endParaRPr lang="en-CA" dirty="0">
              <a:latin typeface="Optima LT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444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Optima LT" pitchFamily="2" charset="0"/>
              </a:rPr>
              <a:t>How can heat get transmitted?</a:t>
            </a:r>
            <a:endParaRPr lang="en-CA" dirty="0">
              <a:latin typeface="Optima L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>
                <a:latin typeface="Optima LT" pitchFamily="2" charset="0"/>
              </a:rPr>
              <a:t>Demonstrate how heat can be transmitted through solids, liquids, and gases.</a:t>
            </a:r>
            <a:r>
              <a:rPr lang="en-CA" dirty="0" smtClean="0">
                <a:latin typeface="Optima LT" pitchFamily="2" charset="0"/>
              </a:rPr>
              <a:t/>
            </a:r>
            <a:br>
              <a:rPr lang="en-CA" dirty="0" smtClean="0">
                <a:latin typeface="Optima LT" pitchFamily="2" charset="0"/>
              </a:rPr>
            </a:br>
            <a:r>
              <a:rPr lang="en-CA" i="1" dirty="0">
                <a:latin typeface="Optima LT" pitchFamily="2" charset="0"/>
              </a:rPr>
              <a:t>Include: conduction, convection, radiation</a:t>
            </a:r>
            <a:endParaRPr lang="en-CA" dirty="0">
              <a:latin typeface="Optima LT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42" name="Picture 2" descr="http://blogs.saschina.org/melisa01pd2016/files/2009/10/heat-transmittance-mean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371735"/>
            <a:ext cx="3960440" cy="22970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okfirst.mesonet.org/images/cond_conv_rad_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174" y="1556792"/>
            <a:ext cx="4475662" cy="36863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9363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Optima LT" pitchFamily="2" charset="0"/>
              </a:rPr>
              <a:t>Heat is a common by-product</a:t>
            </a:r>
            <a:endParaRPr lang="en-CA" dirty="0">
              <a:latin typeface="Optima L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>
                <a:latin typeface="Optima LT" pitchFamily="2" charset="0"/>
              </a:rPr>
              <a:t>Recognize that </a:t>
            </a:r>
            <a:r>
              <a:rPr lang="en-CA" b="1" dirty="0">
                <a:latin typeface="Optima LT" pitchFamily="2" charset="0"/>
              </a:rPr>
              <a:t>heat energy is the most common by-product of energy transformations</a:t>
            </a:r>
            <a:r>
              <a:rPr lang="en-CA" dirty="0">
                <a:latin typeface="Optima LT" pitchFamily="2" charset="0"/>
              </a:rPr>
              <a:t>, and describe some examples.</a:t>
            </a:r>
            <a:r>
              <a:rPr lang="en-CA" dirty="0" smtClean="0">
                <a:latin typeface="Optima LT" pitchFamily="2" charset="0"/>
              </a:rPr>
              <a:t/>
            </a:r>
            <a:br>
              <a:rPr lang="en-CA" dirty="0" smtClean="0">
                <a:latin typeface="Optima LT" pitchFamily="2" charset="0"/>
              </a:rPr>
            </a:br>
            <a:r>
              <a:rPr lang="en-CA" i="1" dirty="0">
                <a:latin typeface="Optima LT" pitchFamily="2" charset="0"/>
              </a:rPr>
              <a:t>Examples: thermal pollution, body heat, friction</a:t>
            </a:r>
            <a:endParaRPr lang="en-CA" dirty="0">
              <a:latin typeface="Optima LT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Optima LT" pitchFamily="2" charset="0"/>
              </a:rPr>
              <a:t>Copy the </a:t>
            </a:r>
            <a:r>
              <a:rPr lang="en-US" b="1" dirty="0" smtClean="0">
                <a:latin typeface="Optima LT" pitchFamily="2" charset="0"/>
              </a:rPr>
              <a:t>words </a:t>
            </a:r>
            <a:r>
              <a:rPr lang="en-US" dirty="0" smtClean="0">
                <a:latin typeface="Optima LT" pitchFamily="2" charset="0"/>
              </a:rPr>
              <a:t>in bold to the left.</a:t>
            </a:r>
            <a:endParaRPr lang="en-CA" dirty="0">
              <a:latin typeface="Optima LT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927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>
              <a:latin typeface="Optima LT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Optima LT" pitchFamily="2" charset="0"/>
              </a:rPr>
              <a:t>This side shows the Manitoba curriculum idea. </a:t>
            </a:r>
            <a:endParaRPr lang="en-CA" dirty="0">
              <a:latin typeface="Optima LT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Optima LT" pitchFamily="2" charset="0"/>
              </a:rPr>
              <a:t>This side shows the notes you should try to write down.</a:t>
            </a:r>
            <a:endParaRPr lang="en-CA" dirty="0">
              <a:latin typeface="Optima LT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4999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Optima LT" pitchFamily="2" charset="0"/>
              </a:rPr>
              <a:t>What types of energy can be transformed into heat energy?</a:t>
            </a:r>
            <a:endParaRPr lang="en-CA" dirty="0">
              <a:latin typeface="Optima L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>
                <a:latin typeface="Optima LT" pitchFamily="2" charset="0"/>
              </a:rPr>
              <a:t>Identify different forms of energy that can be transformed into heat energy.</a:t>
            </a:r>
            <a:r>
              <a:rPr lang="en-CA" dirty="0" smtClean="0">
                <a:latin typeface="Optima LT" pitchFamily="2" charset="0"/>
              </a:rPr>
              <a:t/>
            </a:r>
            <a:br>
              <a:rPr lang="en-CA" dirty="0" smtClean="0">
                <a:latin typeface="Optima LT" pitchFamily="2" charset="0"/>
              </a:rPr>
            </a:br>
            <a:r>
              <a:rPr lang="en-CA" i="1" dirty="0">
                <a:latin typeface="Optima LT" pitchFamily="2" charset="0"/>
              </a:rPr>
              <a:t>Include: mechanical, chemical, nuclear, electrical</a:t>
            </a:r>
            <a:endParaRPr lang="en-CA" dirty="0">
              <a:latin typeface="Optima LT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Optima LT" pitchFamily="2" charset="0"/>
              </a:rPr>
              <a:t>Mechanical</a:t>
            </a:r>
          </a:p>
          <a:p>
            <a:pPr lvl="1"/>
            <a:r>
              <a:rPr lang="en-US" dirty="0" smtClean="0">
                <a:latin typeface="Optima LT" pitchFamily="2" charset="0"/>
              </a:rPr>
              <a:t>When things move, they produce heat</a:t>
            </a:r>
          </a:p>
          <a:p>
            <a:r>
              <a:rPr lang="en-US" dirty="0" smtClean="0">
                <a:latin typeface="Optima LT" pitchFamily="2" charset="0"/>
              </a:rPr>
              <a:t>Chemical</a:t>
            </a:r>
          </a:p>
          <a:p>
            <a:pPr lvl="1"/>
            <a:r>
              <a:rPr lang="en-US" dirty="0" smtClean="0">
                <a:latin typeface="Optima LT" pitchFamily="2" charset="0"/>
              </a:rPr>
              <a:t>Chemical changes produce heat.</a:t>
            </a:r>
          </a:p>
          <a:p>
            <a:r>
              <a:rPr lang="en-US" dirty="0" smtClean="0">
                <a:latin typeface="Optima LT" pitchFamily="2" charset="0"/>
              </a:rPr>
              <a:t>Nuclear</a:t>
            </a:r>
          </a:p>
          <a:p>
            <a:pPr lvl="1"/>
            <a:r>
              <a:rPr lang="en-US" dirty="0" smtClean="0">
                <a:latin typeface="Optima LT" pitchFamily="2" charset="0"/>
              </a:rPr>
              <a:t>When atoms are split, they produce heat</a:t>
            </a:r>
          </a:p>
          <a:p>
            <a:r>
              <a:rPr lang="en-US" dirty="0" smtClean="0">
                <a:latin typeface="Optima LT" pitchFamily="2" charset="0"/>
              </a:rPr>
              <a:t>Electrical</a:t>
            </a:r>
          </a:p>
          <a:p>
            <a:pPr lvl="1"/>
            <a:r>
              <a:rPr lang="en-US" dirty="0" smtClean="0">
                <a:latin typeface="Optima LT" pitchFamily="2" charset="0"/>
              </a:rPr>
              <a:t>When electricity moves, it produces heat</a:t>
            </a:r>
            <a:endParaRPr lang="en-CA" dirty="0">
              <a:latin typeface="Optima LT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17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Optima LT" pitchFamily="2" charset="0"/>
              </a:rPr>
              <a:t>What are solutions?</a:t>
            </a:r>
            <a:endParaRPr lang="en-CA" dirty="0">
              <a:latin typeface="Optima LT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2098576" cy="2692896"/>
          </a:xfrm>
        </p:spPr>
        <p:txBody>
          <a:bodyPr>
            <a:normAutofit fontScale="85000" lnSpcReduction="20000"/>
          </a:bodyPr>
          <a:lstStyle/>
          <a:p>
            <a:r>
              <a:rPr lang="en-CA" dirty="0">
                <a:latin typeface="Optima LT" pitchFamily="2" charset="0"/>
              </a:rPr>
              <a:t>Identify solutes and solvents in common solid, liquid, and gaseous </a:t>
            </a:r>
            <a:r>
              <a:rPr lang="en-CA" dirty="0" smtClean="0">
                <a:latin typeface="Optima LT" pitchFamily="2" charset="0"/>
              </a:rPr>
              <a:t>solutions</a:t>
            </a:r>
            <a:r>
              <a:rPr lang="en-CA" dirty="0">
                <a:latin typeface="Optima LT" pitchFamily="2" charset="0"/>
              </a:rPr>
              <a:t>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843808" y="1600201"/>
            <a:ext cx="5842992" cy="247687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Optima LT" pitchFamily="2" charset="0"/>
              </a:rPr>
              <a:t>“</a:t>
            </a:r>
            <a:r>
              <a:rPr lang="en-CA" dirty="0">
                <a:latin typeface="Optima LT" pitchFamily="2" charset="0"/>
              </a:rPr>
              <a:t>a solution is a homogeneous mixture composed of two or more substances. In such a mixture, a solute is dissolved in another substance, known as a solvent.</a:t>
            </a:r>
            <a:r>
              <a:rPr lang="en-US" dirty="0" smtClean="0">
                <a:latin typeface="Optima LT" pitchFamily="2" charset="0"/>
              </a:rPr>
              <a:t>”</a:t>
            </a:r>
          </a:p>
          <a:p>
            <a:r>
              <a:rPr lang="en-US" dirty="0" smtClean="0">
                <a:latin typeface="Optima LT" pitchFamily="2" charset="0"/>
              </a:rPr>
              <a:t>Sugar water (solution):</a:t>
            </a:r>
          </a:p>
          <a:p>
            <a:pPr lvl="1"/>
            <a:r>
              <a:rPr lang="en-US" dirty="0" smtClean="0">
                <a:latin typeface="Optima LT" pitchFamily="2" charset="0"/>
              </a:rPr>
              <a:t>Water=solvent</a:t>
            </a:r>
          </a:p>
          <a:p>
            <a:pPr lvl="1"/>
            <a:r>
              <a:rPr lang="en-US" dirty="0" smtClean="0">
                <a:latin typeface="Optima LT" pitchFamily="2" charset="0"/>
              </a:rPr>
              <a:t>Salt=solute</a:t>
            </a:r>
            <a:endParaRPr lang="en-CA" dirty="0">
              <a:latin typeface="Optima LT" pitchFamily="2" charset="0"/>
            </a:endParaRPr>
          </a:p>
        </p:txBody>
      </p:sp>
      <p:pic>
        <p:nvPicPr>
          <p:cNvPr id="1026" name="Picture 2" descr="http://www.jamestownpublicschools.org/persell/faculty/bshields/site%202/Images/solution%20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00" y="4668191"/>
            <a:ext cx="4781550" cy="14001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1.1.1.1/bmi/2.bp.blogspot.com/_yfKupp20jyA/TFisHUXm7XI/AAAAAAAAABc/YPXgqoDgnUk/s1600/Solute,+Solvent+and+solu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149080"/>
            <a:ext cx="3581400" cy="2438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6504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Optima LT" pitchFamily="2" charset="0"/>
              </a:rPr>
              <a:t>Define solutions.</a:t>
            </a:r>
            <a:endParaRPr lang="en-CA" dirty="0">
              <a:latin typeface="Optima L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82752" cy="4525963"/>
          </a:xfrm>
        </p:spPr>
        <p:txBody>
          <a:bodyPr>
            <a:normAutofit fontScale="77500" lnSpcReduction="20000"/>
          </a:bodyPr>
          <a:lstStyle/>
          <a:p>
            <a:r>
              <a:rPr lang="en-CA" dirty="0">
                <a:latin typeface="Optima LT" pitchFamily="2" charset="0"/>
              </a:rPr>
              <a:t>Describe solutions by using the particle theory of matter.</a:t>
            </a:r>
            <a:r>
              <a:rPr lang="en-CA" dirty="0" smtClean="0">
                <a:latin typeface="Optima LT" pitchFamily="2" charset="0"/>
              </a:rPr>
              <a:t/>
            </a:r>
            <a:br>
              <a:rPr lang="en-CA" dirty="0" smtClean="0">
                <a:latin typeface="Optima LT" pitchFamily="2" charset="0"/>
              </a:rPr>
            </a:br>
            <a:r>
              <a:rPr lang="en-CA" i="1" dirty="0">
                <a:latin typeface="Optima LT" pitchFamily="2" charset="0"/>
              </a:rPr>
              <a:t>Include: particles have an attraction for each other; the attraction between the particles of solute and solvent keeps them in solution</a:t>
            </a:r>
            <a:endParaRPr lang="en-CA" dirty="0">
              <a:latin typeface="Optima LT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5976" y="1600201"/>
            <a:ext cx="4330824" cy="24048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Optima LT" pitchFamily="2" charset="0"/>
              </a:rPr>
              <a:t>Copy the definition to the left.</a:t>
            </a:r>
          </a:p>
          <a:p>
            <a:r>
              <a:rPr lang="en-US" dirty="0" smtClean="0">
                <a:latin typeface="Optima LT" pitchFamily="2" charset="0"/>
              </a:rPr>
              <a:t>With our bottle of Tang, the sugar and artificial </a:t>
            </a:r>
            <a:r>
              <a:rPr lang="en-US" dirty="0" err="1" smtClean="0">
                <a:latin typeface="Optima LT" pitchFamily="2" charset="0"/>
              </a:rPr>
              <a:t>colour</a:t>
            </a:r>
            <a:r>
              <a:rPr lang="en-US" dirty="0" smtClean="0">
                <a:latin typeface="Optima LT" pitchFamily="2" charset="0"/>
              </a:rPr>
              <a:t> particles are attracted to the water particles. This attraction keeps them in solution.</a:t>
            </a:r>
            <a:endParaRPr lang="en-CA" dirty="0">
              <a:latin typeface="Optima LT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824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Optima LT" pitchFamily="2" charset="0"/>
              </a:rPr>
              <a:t>How can we separate solutions?</a:t>
            </a:r>
            <a:endParaRPr lang="en-CA" dirty="0">
              <a:latin typeface="Optima L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746648" cy="4525963"/>
          </a:xfrm>
        </p:spPr>
        <p:txBody>
          <a:bodyPr>
            <a:normAutofit fontScale="77500" lnSpcReduction="20000"/>
          </a:bodyPr>
          <a:lstStyle/>
          <a:p>
            <a:r>
              <a:rPr lang="en-CA" dirty="0">
                <a:latin typeface="Optima LT" pitchFamily="2" charset="0"/>
              </a:rPr>
              <a:t>Demonstrate different methods of separating the components of both solutions and mechanical mixtures.</a:t>
            </a:r>
            <a:r>
              <a:rPr lang="en-CA" dirty="0" smtClean="0">
                <a:latin typeface="Optima LT" pitchFamily="2" charset="0"/>
              </a:rPr>
              <a:t/>
            </a:r>
            <a:br>
              <a:rPr lang="en-CA" dirty="0" smtClean="0">
                <a:latin typeface="Optima LT" pitchFamily="2" charset="0"/>
              </a:rPr>
            </a:br>
            <a:r>
              <a:rPr lang="en-CA" i="1" dirty="0">
                <a:latin typeface="Optima LT" pitchFamily="2" charset="0"/>
              </a:rPr>
              <a:t>Examples: distillation, chromatography, evaporation, sieving, dissolving, filtration, decanting, magnetism, sedimentation</a:t>
            </a:r>
            <a:endParaRPr lang="en-CA" dirty="0">
              <a:latin typeface="Optima LT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5856" y="1600200"/>
            <a:ext cx="5410944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Optima LT" pitchFamily="2" charset="0"/>
              </a:rPr>
              <a:t>There are a few different methods for separating the solutes from solutions.</a:t>
            </a:r>
          </a:p>
          <a:p>
            <a:endParaRPr lang="en-US" dirty="0" smtClean="0">
              <a:latin typeface="Optima LT" pitchFamily="2" charset="0"/>
            </a:endParaRPr>
          </a:p>
          <a:p>
            <a:r>
              <a:rPr lang="en-US" dirty="0" smtClean="0">
                <a:latin typeface="Optima LT" pitchFamily="2" charset="0"/>
              </a:rPr>
              <a:t>Distillation</a:t>
            </a:r>
          </a:p>
          <a:p>
            <a:r>
              <a:rPr lang="en-US" dirty="0" smtClean="0">
                <a:latin typeface="Optima LT" pitchFamily="2" charset="0"/>
              </a:rPr>
              <a:t>Chromatography</a:t>
            </a:r>
          </a:p>
          <a:p>
            <a:r>
              <a:rPr lang="en-US" dirty="0" smtClean="0">
                <a:latin typeface="Optima LT" pitchFamily="2" charset="0"/>
              </a:rPr>
              <a:t>Filtration</a:t>
            </a:r>
          </a:p>
          <a:p>
            <a:r>
              <a:rPr lang="en-US" dirty="0" smtClean="0">
                <a:latin typeface="Optima LT" pitchFamily="2" charset="0"/>
              </a:rPr>
              <a:t>Decanting</a:t>
            </a:r>
          </a:p>
          <a:p>
            <a:r>
              <a:rPr lang="en-US" dirty="0" smtClean="0">
                <a:latin typeface="Optima LT" pitchFamily="2" charset="0"/>
              </a:rPr>
              <a:t>Magnetism</a:t>
            </a:r>
          </a:p>
          <a:p>
            <a:r>
              <a:rPr lang="en-US" dirty="0" smtClean="0">
                <a:latin typeface="Optima LT" pitchFamily="2" charset="0"/>
              </a:rPr>
              <a:t>Sedimentation</a:t>
            </a:r>
          </a:p>
        </p:txBody>
      </p:sp>
    </p:spTree>
    <p:extLst>
      <p:ext uri="{BB962C8B-B14F-4D97-AF65-F5344CB8AC3E}">
        <p14:creationId xmlns="" xmlns:p14="http://schemas.microsoft.com/office/powerpoint/2010/main" val="126338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Optima LT" pitchFamily="2" charset="0"/>
              </a:rPr>
              <a:t>Methods for separation of solute from solvent: </a:t>
            </a:r>
            <a:r>
              <a:rPr lang="en-US" b="1" dirty="0" smtClean="0">
                <a:latin typeface="Optima LT" pitchFamily="2" charset="0"/>
              </a:rPr>
              <a:t>Distillation</a:t>
            </a:r>
            <a:endParaRPr lang="en-CA" b="1" dirty="0">
              <a:latin typeface="Optima LT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Optima LT" pitchFamily="2" charset="0"/>
              </a:rPr>
              <a:t>With distillation, heat separates different parts of a solution. </a:t>
            </a:r>
          </a:p>
          <a:p>
            <a:r>
              <a:rPr lang="en-US" dirty="0" smtClean="0">
                <a:latin typeface="Optima LT" pitchFamily="2" charset="0"/>
              </a:rPr>
              <a:t>The water evaporates, for example, and leaves behind the solute.</a:t>
            </a:r>
            <a:endParaRPr lang="en-CA" dirty="0">
              <a:latin typeface="Optima LT" pitchFamily="2" charset="0"/>
            </a:endParaRPr>
          </a:p>
        </p:txBody>
      </p:sp>
      <p:pic>
        <p:nvPicPr>
          <p:cNvPr id="2050" name="Picture 2" descr="http://www2.ucdsb.on.ca/tiss/stretton/graphics/distillation_setup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81" y="1628800"/>
            <a:ext cx="4038600" cy="30816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519" y="4653136"/>
            <a:ext cx="200025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6936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Optima LT" pitchFamily="2" charset="0"/>
              </a:rPr>
              <a:t>Methods for separation of solute from solvent: </a:t>
            </a:r>
            <a:r>
              <a:rPr lang="en-US" b="1" dirty="0" smtClean="0">
                <a:latin typeface="Optima LT" pitchFamily="2" charset="0"/>
              </a:rPr>
              <a:t>chromatography</a:t>
            </a:r>
            <a:endParaRPr lang="en-CA" b="1" dirty="0">
              <a:latin typeface="Optima LT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260848"/>
          </a:xfrm>
        </p:spPr>
        <p:txBody>
          <a:bodyPr/>
          <a:lstStyle/>
          <a:p>
            <a:r>
              <a:rPr lang="en-US" dirty="0" smtClean="0">
                <a:latin typeface="Optima LT" pitchFamily="2" charset="0"/>
              </a:rPr>
              <a:t>In this technique, a paper is used to separate certain materials.</a:t>
            </a:r>
            <a:endParaRPr lang="en-CA" dirty="0">
              <a:latin typeface="Optima LT" pitchFamily="2" charset="0"/>
            </a:endParaRPr>
          </a:p>
        </p:txBody>
      </p:sp>
      <p:pic>
        <p:nvPicPr>
          <p:cNvPr id="3074" name="Picture 2" descr="http://1.2.3.4/bmi/2.bp.blogspot.com/_7vfjKXsCekg/TL--Sjxj2YI/AAAAAAAAAA8/cSViOzXr_gg/s1600/Chromatography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62" y="1872075"/>
            <a:ext cx="3579876" cy="39822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ljcreate.com/products/element_images/chromatograph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05064"/>
            <a:ext cx="3810000" cy="26479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4264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Optima LT" pitchFamily="2" charset="0"/>
              </a:rPr>
              <a:t>Methods for separation of solute from solvent: </a:t>
            </a:r>
            <a:r>
              <a:rPr lang="en-US" b="1" dirty="0" smtClean="0">
                <a:latin typeface="Optima LT" pitchFamily="2" charset="0"/>
              </a:rPr>
              <a:t>Filtration</a:t>
            </a:r>
            <a:endParaRPr lang="en-CA" b="1" dirty="0">
              <a:latin typeface="Optima L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Optima LT" pitchFamily="2" charset="0"/>
              </a:rPr>
              <a:t>Filtration separates particles based on their relative size. </a:t>
            </a:r>
            <a:endParaRPr lang="en-CA" dirty="0">
              <a:latin typeface="Optima LT" pitchFamily="2" charset="0"/>
            </a:endParaRPr>
          </a:p>
        </p:txBody>
      </p:sp>
      <p:pic>
        <p:nvPicPr>
          <p:cNvPr id="4098" name="Picture 2" descr="http://1.1.1.3/bmi/www.scs.sk.ca/cyber/elem/learningcommunity/sciences/science10/curr_content/science10/IMAGES/FILTRA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2743200" cy="28194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upload.wikimedia.org/wikipedia/commons/thumb/2/20/FilterDiagram.svg/300px-FilterDiagram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653136"/>
            <a:ext cx="2857500" cy="17621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7598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Optima LT" pitchFamily="2" charset="0"/>
              </a:rPr>
              <a:t>Methods for separation of solute from solvent: </a:t>
            </a:r>
            <a:r>
              <a:rPr lang="en-US" b="1" dirty="0" smtClean="0">
                <a:latin typeface="Optima LT" pitchFamily="2" charset="0"/>
              </a:rPr>
              <a:t>Decanting</a:t>
            </a:r>
            <a:endParaRPr lang="en-CA" b="1" dirty="0">
              <a:latin typeface="Optima L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Optima LT" pitchFamily="2" charset="0"/>
              </a:rPr>
              <a:t>Decanting involves gently pouring lass dense substances from their more dense substances.</a:t>
            </a:r>
            <a:endParaRPr lang="en-CA" dirty="0">
              <a:latin typeface="Optima LT" pitchFamily="2" charset="0"/>
            </a:endParaRPr>
          </a:p>
        </p:txBody>
      </p:sp>
      <p:pic>
        <p:nvPicPr>
          <p:cNvPr id="5122" name="Picture 2" descr="http://science.taskermilward.org.uk/mod1/Year%208/Mod10/Mod10_img/decant1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04864"/>
            <a:ext cx="3600450" cy="36290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590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667</Words>
  <Application>Microsoft Office PowerPoint</Application>
  <PresentationFormat>On-screen Show (4:3)</PresentationFormat>
  <Paragraphs>104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Separating solutions.</vt:lpstr>
      <vt:lpstr>Slide 2</vt:lpstr>
      <vt:lpstr>What are solutions?</vt:lpstr>
      <vt:lpstr>Define solutions.</vt:lpstr>
      <vt:lpstr>How can we separate solutions?</vt:lpstr>
      <vt:lpstr>Methods for separation of solute from solvent: Distillation</vt:lpstr>
      <vt:lpstr>Methods for separation of solute from solvent: chromatography</vt:lpstr>
      <vt:lpstr>Methods for separation of solute from solvent: Filtration</vt:lpstr>
      <vt:lpstr>Methods for separation of solute from solvent: Decanting</vt:lpstr>
      <vt:lpstr>Methods for separation of solute from solvent: Magnetism</vt:lpstr>
      <vt:lpstr>Methods for separation of solute from solvent: sedimentation</vt:lpstr>
      <vt:lpstr>Describing solutions</vt:lpstr>
      <vt:lpstr>Saturated vs. Unsaturated solutions</vt:lpstr>
      <vt:lpstr>Effects of heating and cooling at a particle level.</vt:lpstr>
      <vt:lpstr>Boiling and melting points.</vt:lpstr>
      <vt:lpstr>Boiling and melting points.</vt:lpstr>
      <vt:lpstr>Temperature vs. heat</vt:lpstr>
      <vt:lpstr>How can heat get transmitted?</vt:lpstr>
      <vt:lpstr>Heat is a common by-product</vt:lpstr>
      <vt:lpstr>What types of energy can be transformed into heat energy?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Cthulhu</dc:creator>
  <cp:lastModifiedBy>aa</cp:lastModifiedBy>
  <cp:revision>41</cp:revision>
  <dcterms:created xsi:type="dcterms:W3CDTF">2013-01-07T17:24:13Z</dcterms:created>
  <dcterms:modified xsi:type="dcterms:W3CDTF">2013-01-13T09:40:15Z</dcterms:modified>
</cp:coreProperties>
</file>