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3" r:id="rId6"/>
    <p:sldId id="265" r:id="rId7"/>
    <p:sldId id="267" r:id="rId8"/>
    <p:sldId id="269" r:id="rId9"/>
    <p:sldId id="271" r:id="rId10"/>
    <p:sldId id="273" r:id="rId11"/>
    <p:sldId id="275" r:id="rId12"/>
    <p:sldId id="258" r:id="rId13"/>
    <p:sldId id="260" r:id="rId14"/>
    <p:sldId id="262" r:id="rId15"/>
    <p:sldId id="264" r:id="rId16"/>
    <p:sldId id="266" r:id="rId17"/>
    <p:sldId id="268" r:id="rId18"/>
    <p:sldId id="270" r:id="rId19"/>
    <p:sldId id="272" r:id="rId20"/>
    <p:sldId id="274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1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A7298CC-E57C-40B7-B8BB-5007247DFE24}" type="datetimeFigureOut">
              <a:rPr lang="en-CA" smtClean="0"/>
              <a:pPr/>
              <a:t>14/02/2012</a:t>
            </a:fld>
            <a:endParaRPr lang="en-C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17DC908-1D57-446B-AD6C-A2AEB1D1DCE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7298CC-E57C-40B7-B8BB-5007247DFE24}" type="datetimeFigureOut">
              <a:rPr lang="en-CA" smtClean="0"/>
              <a:pPr/>
              <a:t>14/02/2012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DC908-1D57-446B-AD6C-A2AEB1D1DCE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A7298CC-E57C-40B7-B8BB-5007247DFE24}" type="datetimeFigureOut">
              <a:rPr lang="en-CA" smtClean="0"/>
              <a:pPr/>
              <a:t>14/02/2012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17DC908-1D57-446B-AD6C-A2AEB1D1DCE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7298CC-E57C-40B7-B8BB-5007247DFE24}" type="datetimeFigureOut">
              <a:rPr lang="en-CA" smtClean="0"/>
              <a:pPr/>
              <a:t>14/02/2012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DC908-1D57-446B-AD6C-A2AEB1D1DCE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A7298CC-E57C-40B7-B8BB-5007247DFE24}" type="datetimeFigureOut">
              <a:rPr lang="en-CA" smtClean="0"/>
              <a:pPr/>
              <a:t>14/02/2012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17DC908-1D57-446B-AD6C-A2AEB1D1DCE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7298CC-E57C-40B7-B8BB-5007247DFE24}" type="datetimeFigureOut">
              <a:rPr lang="en-CA" smtClean="0"/>
              <a:pPr/>
              <a:t>14/02/2012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DC908-1D57-446B-AD6C-A2AEB1D1DCE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7298CC-E57C-40B7-B8BB-5007247DFE24}" type="datetimeFigureOut">
              <a:rPr lang="en-CA" smtClean="0"/>
              <a:pPr/>
              <a:t>14/02/2012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DC908-1D57-446B-AD6C-A2AEB1D1DCE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7298CC-E57C-40B7-B8BB-5007247DFE24}" type="datetimeFigureOut">
              <a:rPr lang="en-CA" smtClean="0"/>
              <a:pPr/>
              <a:t>14/02/2012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DC908-1D57-446B-AD6C-A2AEB1D1DCE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A7298CC-E57C-40B7-B8BB-5007247DFE24}" type="datetimeFigureOut">
              <a:rPr lang="en-CA" smtClean="0"/>
              <a:pPr/>
              <a:t>14/02/2012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DC908-1D57-446B-AD6C-A2AEB1D1DCE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7298CC-E57C-40B7-B8BB-5007247DFE24}" type="datetimeFigureOut">
              <a:rPr lang="en-CA" smtClean="0"/>
              <a:pPr/>
              <a:t>14/02/2012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DC908-1D57-446B-AD6C-A2AEB1D1DCE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7298CC-E57C-40B7-B8BB-5007247DFE24}" type="datetimeFigureOut">
              <a:rPr lang="en-CA" smtClean="0"/>
              <a:pPr/>
              <a:t>14/02/2012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DC908-1D57-446B-AD6C-A2AEB1D1DCE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A7298CC-E57C-40B7-B8BB-5007247DFE24}" type="datetimeFigureOut">
              <a:rPr lang="en-CA" smtClean="0"/>
              <a:pPr/>
              <a:t>14/02/2012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17DC908-1D57-446B-AD6C-A2AEB1D1DCE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Area of a circle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Lesson 4.5</a:t>
            </a:r>
          </a:p>
          <a:p>
            <a:r>
              <a:rPr lang="en-CA" dirty="0" smtClean="0"/>
              <a:t>February 12</a:t>
            </a:r>
            <a:r>
              <a:rPr lang="en-CA" baseline="30000" dirty="0" smtClean="0"/>
              <a:t>th</a:t>
            </a:r>
            <a:r>
              <a:rPr lang="en-CA" dirty="0" smtClean="0"/>
              <a:t>, 2012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#9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the area of this parallelogram?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/>
          </a:p>
        </p:txBody>
      </p:sp>
      <p:sp>
        <p:nvSpPr>
          <p:cNvPr id="4" name="Parallelogram 3"/>
          <p:cNvSpPr/>
          <p:nvPr/>
        </p:nvSpPr>
        <p:spPr>
          <a:xfrm rot="16038664">
            <a:off x="2138759" y="3604736"/>
            <a:ext cx="3744416" cy="1440160"/>
          </a:xfrm>
          <a:prstGeom prst="parallelogram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Straight Connector 5"/>
          <p:cNvCxnSpPr>
            <a:stCxn id="4" idx="1"/>
            <a:endCxn id="4" idx="4"/>
          </p:cNvCxnSpPr>
          <p:nvPr/>
        </p:nvCxnSpPr>
        <p:spPr>
          <a:xfrm>
            <a:off x="3283234" y="4178776"/>
            <a:ext cx="1447020" cy="1122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491880" y="378904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14 m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4860032" y="515719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20.2 m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#10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the circumference of a circle with a radius of 3.6 ft?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 x h ÷ 2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#2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There are two congruent triangles in one parallelogram.</a:t>
            </a:r>
          </a:p>
          <a:p>
            <a:endParaRPr lang="en-CA" dirty="0" smtClean="0"/>
          </a:p>
          <a:p>
            <a:r>
              <a:rPr lang="en-CA" dirty="0" smtClean="0"/>
              <a:t>OR</a:t>
            </a:r>
          </a:p>
          <a:p>
            <a:endParaRPr lang="en-CA" dirty="0" smtClean="0"/>
          </a:p>
          <a:p>
            <a:r>
              <a:rPr lang="en-CA" dirty="0" smtClean="0"/>
              <a:t>A parallelogram divided in two equals two congruent triangles.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#3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Area of parallelogram </a:t>
            </a:r>
          </a:p>
          <a:p>
            <a:pPr>
              <a:buNone/>
            </a:pPr>
            <a:r>
              <a:rPr lang="en-CA" dirty="0" smtClean="0"/>
              <a:t>A = b x h</a:t>
            </a:r>
          </a:p>
          <a:p>
            <a:pPr>
              <a:buNone/>
            </a:pPr>
            <a:r>
              <a:rPr lang="en-CA" dirty="0" smtClean="0"/>
              <a:t>A = 6 x 6</a:t>
            </a:r>
          </a:p>
          <a:p>
            <a:pPr>
              <a:buNone/>
            </a:pPr>
            <a:r>
              <a:rPr lang="en-CA" dirty="0" smtClean="0"/>
              <a:t>A = 12 cm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Area of triangles</a:t>
            </a:r>
          </a:p>
          <a:p>
            <a:pPr>
              <a:buNone/>
            </a:pPr>
            <a:r>
              <a:rPr lang="en-CA" dirty="0" smtClean="0"/>
              <a:t>A = 12 ÷ 2 </a:t>
            </a:r>
          </a:p>
          <a:p>
            <a:pPr>
              <a:buNone/>
            </a:pPr>
            <a:r>
              <a:rPr lang="en-CA" dirty="0" smtClean="0"/>
              <a:t>A = 6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#4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Two shapes that are EXACTLY the same, but, they are not in the same orientation.</a:t>
            </a:r>
          </a:p>
          <a:p>
            <a:endParaRPr lang="en-CA" dirty="0" smtClean="0"/>
          </a:p>
          <a:p>
            <a:r>
              <a:rPr lang="en-CA" dirty="0" smtClean="0"/>
              <a:t>OR</a:t>
            </a:r>
          </a:p>
          <a:p>
            <a:endParaRPr lang="en-CA" dirty="0" smtClean="0"/>
          </a:p>
          <a:p>
            <a:r>
              <a:rPr lang="en-CA" dirty="0" smtClean="0"/>
              <a:t>Two shapes that are the same, but facing a different way.</a:t>
            </a:r>
          </a:p>
          <a:p>
            <a:endParaRPr lang="en-CA" dirty="0" smtClean="0"/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#5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= b x h ÷ 2</a:t>
            </a:r>
          </a:p>
          <a:p>
            <a:endParaRPr lang="en-CA" dirty="0" smtClean="0"/>
          </a:p>
          <a:p>
            <a:r>
              <a:rPr lang="en-CA" dirty="0" smtClean="0"/>
              <a:t>A = 7 x 4 = 28</a:t>
            </a:r>
          </a:p>
          <a:p>
            <a:endParaRPr lang="en-CA" dirty="0" smtClean="0"/>
          </a:p>
          <a:p>
            <a:r>
              <a:rPr lang="en-CA" dirty="0" smtClean="0"/>
              <a:t>28 ÷ 2 = </a:t>
            </a:r>
          </a:p>
          <a:p>
            <a:endParaRPr lang="en-CA" dirty="0" smtClean="0"/>
          </a:p>
          <a:p>
            <a:r>
              <a:rPr lang="en-CA" dirty="0" smtClean="0"/>
              <a:t>A = 14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#6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= b x h ÷ 2</a:t>
            </a:r>
          </a:p>
          <a:p>
            <a:endParaRPr lang="en-CA" dirty="0" smtClean="0"/>
          </a:p>
          <a:p>
            <a:r>
              <a:rPr lang="en-CA" dirty="0" smtClean="0"/>
              <a:t>A = 7.2 x 5.1 ÷ 2</a:t>
            </a:r>
          </a:p>
          <a:p>
            <a:endParaRPr lang="en-CA" dirty="0" smtClean="0"/>
          </a:p>
          <a:p>
            <a:r>
              <a:rPr lang="en-CA" dirty="0" smtClean="0"/>
              <a:t>A = 18.36 cm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#7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 x 3 = 3 ÷ 2 </a:t>
            </a:r>
          </a:p>
          <a:p>
            <a:endParaRPr lang="en-CA" dirty="0" smtClean="0"/>
          </a:p>
          <a:p>
            <a:r>
              <a:rPr lang="en-CA" dirty="0" smtClean="0"/>
              <a:t>1.5 cm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#8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 = 5.4 x 2</a:t>
            </a:r>
          </a:p>
          <a:p>
            <a:endParaRPr lang="en-CA" dirty="0" smtClean="0"/>
          </a:p>
          <a:p>
            <a:r>
              <a:rPr lang="en-CA" dirty="0" smtClean="0"/>
              <a:t>D = 10.8 mm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It’s quiz time!!!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#1</a:t>
            </a:r>
          </a:p>
          <a:p>
            <a:endParaRPr lang="en-CA" dirty="0" smtClean="0"/>
          </a:p>
          <a:p>
            <a:r>
              <a:rPr lang="en-CA" dirty="0" smtClean="0"/>
              <a:t>What is the formula for finding the area of a triangle?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= b x h</a:t>
            </a:r>
          </a:p>
          <a:p>
            <a:endParaRPr lang="en-CA" dirty="0" smtClean="0"/>
          </a:p>
          <a:p>
            <a:r>
              <a:rPr lang="en-CA" dirty="0" smtClean="0"/>
              <a:t>A = 20.2 x 14 = 282.8 m</a:t>
            </a:r>
          </a:p>
          <a:p>
            <a:endParaRPr lang="en-CA" dirty="0" smtClean="0"/>
          </a:p>
          <a:p>
            <a:r>
              <a:rPr lang="en-CA" dirty="0" smtClean="0"/>
              <a:t>A = 282.8 m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 = 2</a:t>
            </a:r>
            <a:r>
              <a:rPr lang="az-Cyrl-AZ" dirty="0" smtClean="0">
                <a:latin typeface="Cambria Math"/>
                <a:ea typeface="Cambria Math"/>
              </a:rPr>
              <a:t>Л</a:t>
            </a:r>
            <a:r>
              <a:rPr lang="en-CA" dirty="0" smtClean="0">
                <a:latin typeface="Cambria Math"/>
                <a:ea typeface="Cambria Math"/>
              </a:rPr>
              <a:t>r</a:t>
            </a:r>
          </a:p>
          <a:p>
            <a:endParaRPr lang="en-CA" dirty="0" smtClean="0">
              <a:latin typeface="Cambria Math"/>
              <a:ea typeface="Cambria Math"/>
            </a:endParaRPr>
          </a:p>
          <a:p>
            <a:r>
              <a:rPr lang="en-CA" dirty="0" smtClean="0">
                <a:latin typeface="Cambria Math"/>
                <a:ea typeface="Cambria Math"/>
              </a:rPr>
              <a:t>C = 2 x 3.14 x 3.6</a:t>
            </a:r>
          </a:p>
          <a:p>
            <a:endParaRPr lang="en-CA" dirty="0" smtClean="0">
              <a:latin typeface="Cambria Math"/>
              <a:ea typeface="Cambria Math"/>
            </a:endParaRPr>
          </a:p>
          <a:p>
            <a:r>
              <a:rPr lang="en-CA" dirty="0" smtClean="0">
                <a:latin typeface="Cambria Math"/>
                <a:ea typeface="Cambria Math"/>
              </a:rPr>
              <a:t>C = 22.6 ft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Toilet paper tube...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If I cut a circle in half...I get a rectangle!</a:t>
            </a:r>
          </a:p>
          <a:p>
            <a:endParaRPr lang="en-CA" dirty="0" smtClean="0"/>
          </a:p>
          <a:p>
            <a:r>
              <a:rPr lang="en-CA" dirty="0" smtClean="0"/>
              <a:t>Each of the shorter sides of the rectangle would be </a:t>
            </a:r>
            <a:r>
              <a:rPr lang="en-CA" dirty="0" smtClean="0"/>
              <a:t>equal </a:t>
            </a:r>
            <a:r>
              <a:rPr lang="en-CA" dirty="0" smtClean="0"/>
              <a:t>to the radius.</a:t>
            </a:r>
          </a:p>
          <a:p>
            <a:endParaRPr lang="en-CA" dirty="0" smtClean="0"/>
          </a:p>
          <a:p>
            <a:r>
              <a:rPr lang="en-CA" dirty="0" smtClean="0"/>
              <a:t>The sum of the two longer sides is equal to one half the circle’s circumference.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Area of a rectangle = b x h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2051720" y="3140968"/>
            <a:ext cx="3312368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3275856" y="486916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Base = </a:t>
            </a:r>
            <a:r>
              <a:rPr lang="az-Cyrl-AZ" dirty="0" smtClean="0">
                <a:latin typeface="Cambria Math"/>
                <a:ea typeface="Cambria Math"/>
              </a:rPr>
              <a:t>Л</a:t>
            </a:r>
            <a:r>
              <a:rPr lang="en-CA" dirty="0" smtClean="0">
                <a:latin typeface="Cambria Math"/>
                <a:ea typeface="Cambria Math"/>
              </a:rPr>
              <a:t>r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3573016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Height = r </a:t>
            </a:r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Therefore,</a:t>
            </a:r>
          </a:p>
          <a:p>
            <a:endParaRPr lang="en-CA" dirty="0" smtClean="0"/>
          </a:p>
          <a:p>
            <a:r>
              <a:rPr lang="en-CA" dirty="0" smtClean="0"/>
              <a:t>The area of the rectangle is </a:t>
            </a:r>
            <a:r>
              <a:rPr lang="az-Cyrl-AZ" dirty="0" smtClean="0">
                <a:latin typeface="Cambria Math"/>
                <a:ea typeface="Cambria Math"/>
              </a:rPr>
              <a:t>Л</a:t>
            </a:r>
            <a:r>
              <a:rPr lang="en-CA" dirty="0" smtClean="0">
                <a:latin typeface="Cambria Math"/>
                <a:ea typeface="Cambria Math"/>
              </a:rPr>
              <a:t>r x r = </a:t>
            </a:r>
          </a:p>
          <a:p>
            <a:endParaRPr lang="en-CA" dirty="0" smtClean="0">
              <a:latin typeface="Cambria Math"/>
              <a:ea typeface="Cambria Math"/>
            </a:endParaRPr>
          </a:p>
          <a:p>
            <a:r>
              <a:rPr lang="en-CA" dirty="0" err="1" smtClean="0">
                <a:latin typeface="Cambria Math"/>
                <a:ea typeface="Cambria Math"/>
              </a:rPr>
              <a:t>Лr</a:t>
            </a:r>
            <a:r>
              <a:rPr lang="en-CA" dirty="0" smtClean="0">
                <a:latin typeface="Cambria Math"/>
                <a:ea typeface="Cambria Math"/>
              </a:rPr>
              <a:t> squared.</a:t>
            </a:r>
          </a:p>
          <a:p>
            <a:endParaRPr lang="en-CA" dirty="0" smtClean="0">
              <a:latin typeface="Cambria Math"/>
              <a:ea typeface="Cambria Math"/>
            </a:endParaRPr>
          </a:p>
          <a:p>
            <a:r>
              <a:rPr lang="en-CA" dirty="0" smtClean="0">
                <a:latin typeface="Cambria Math"/>
                <a:ea typeface="Cambria Math"/>
              </a:rPr>
              <a:t>So, the formula for finding the area of a circle is </a:t>
            </a:r>
          </a:p>
          <a:p>
            <a:pPr>
              <a:buNone/>
            </a:pPr>
            <a:r>
              <a:rPr lang="en-CA" dirty="0" smtClean="0">
                <a:latin typeface="Cambria Math"/>
                <a:ea typeface="Cambria Math"/>
              </a:rPr>
              <a:t>A = </a:t>
            </a:r>
            <a:r>
              <a:rPr lang="en-CA" dirty="0" err="1" smtClean="0">
                <a:latin typeface="Cambria Math"/>
                <a:ea typeface="Cambria Math"/>
              </a:rPr>
              <a:t>Лr</a:t>
            </a:r>
            <a:r>
              <a:rPr lang="en-CA" dirty="0" smtClean="0">
                <a:latin typeface="Cambria Math"/>
                <a:ea typeface="Cambria Math"/>
              </a:rPr>
              <a:t> squared.</a:t>
            </a:r>
            <a:endParaRPr lang="en-CA" dirty="0" smtClean="0"/>
          </a:p>
          <a:p>
            <a:pPr>
              <a:buNone/>
            </a:pPr>
            <a:endParaRPr lang="en-CA" dirty="0" smtClean="0">
              <a:latin typeface="Cambria Math"/>
              <a:ea typeface="Cambria Math"/>
            </a:endParaRPr>
          </a:p>
          <a:p>
            <a:pPr>
              <a:buNone/>
            </a:pPr>
            <a:r>
              <a:rPr lang="en-CA" dirty="0" smtClean="0">
                <a:latin typeface="Cambria Math"/>
                <a:ea typeface="Cambria Math"/>
              </a:rPr>
              <a:t>You can use this formula anytime you know the radius.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Find the area of this circle.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1979712" y="2636912"/>
            <a:ext cx="2664296" cy="2736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Find the area of this circle.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2051720" y="3140968"/>
            <a:ext cx="2592288" cy="237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#2</a:t>
            </a:r>
          </a:p>
          <a:p>
            <a:endParaRPr lang="en-CA" dirty="0" smtClean="0"/>
          </a:p>
          <a:p>
            <a:r>
              <a:rPr lang="en-CA" dirty="0" smtClean="0"/>
              <a:t>What is the relationship between parallelograms and triangles?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#3</a:t>
            </a:r>
          </a:p>
          <a:p>
            <a:endParaRPr lang="en-CA" dirty="0" smtClean="0"/>
          </a:p>
          <a:p>
            <a:r>
              <a:rPr lang="en-CA" dirty="0" smtClean="0"/>
              <a:t>What is the area of the triangles?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Parallelogram 3"/>
          <p:cNvSpPr/>
          <p:nvPr/>
        </p:nvSpPr>
        <p:spPr>
          <a:xfrm>
            <a:off x="1979712" y="3717032"/>
            <a:ext cx="3816424" cy="2232248"/>
          </a:xfrm>
          <a:prstGeom prst="parallelogram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>
            <a:off x="2555776" y="3717032"/>
            <a:ext cx="2664296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635896" y="335699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6 cm</a:t>
            </a:r>
            <a:endParaRPr lang="en-CA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779912" y="3645024"/>
            <a:ext cx="0" cy="230425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51920" y="422108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6</a:t>
            </a:r>
            <a:r>
              <a:rPr lang="en-CA" dirty="0" smtClean="0"/>
              <a:t> cm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#4</a:t>
            </a:r>
          </a:p>
          <a:p>
            <a:endParaRPr lang="en-CA" dirty="0" smtClean="0"/>
          </a:p>
          <a:p>
            <a:r>
              <a:rPr lang="en-CA" dirty="0" smtClean="0"/>
              <a:t>What does congruent mean?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#5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Find the area of a triangle with a base of 7 and a height of 4.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#6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Find the area of this triangle.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Isosceles Triangle 3"/>
          <p:cNvSpPr/>
          <p:nvPr/>
        </p:nvSpPr>
        <p:spPr>
          <a:xfrm>
            <a:off x="2267744" y="2708920"/>
            <a:ext cx="2880320" cy="22322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Straight Connector 5"/>
          <p:cNvCxnSpPr>
            <a:stCxn id="4" idx="0"/>
            <a:endCxn id="4" idx="3"/>
          </p:cNvCxnSpPr>
          <p:nvPr/>
        </p:nvCxnSpPr>
        <p:spPr>
          <a:xfrm>
            <a:off x="3707904" y="2708920"/>
            <a:ext cx="0" cy="22322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707904" y="386104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5.1 cm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987824" y="508518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7.2 cm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#7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Find the area of the triangles.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1835696" y="2780928"/>
            <a:ext cx="4680520" cy="252028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Right Triangle 4"/>
          <p:cNvSpPr/>
          <p:nvPr/>
        </p:nvSpPr>
        <p:spPr>
          <a:xfrm>
            <a:off x="1835696" y="2780928"/>
            <a:ext cx="1152128" cy="252028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ight Triangle 5"/>
          <p:cNvSpPr/>
          <p:nvPr/>
        </p:nvSpPr>
        <p:spPr>
          <a:xfrm rot="10800000">
            <a:off x="5508104" y="2780928"/>
            <a:ext cx="1008112" cy="252028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5580112" y="242088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 cm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6516216" y="364502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3 cm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3563888" y="537321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7 cm</a:t>
            </a:r>
            <a:endParaRPr lang="en-CA" dirty="0"/>
          </a:p>
        </p:txBody>
      </p:sp>
      <p:sp>
        <p:nvSpPr>
          <p:cNvPr id="10" name="TextBox 9"/>
          <p:cNvSpPr txBox="1"/>
          <p:nvPr/>
        </p:nvSpPr>
        <p:spPr>
          <a:xfrm>
            <a:off x="1979712" y="537321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1 cm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1043608" y="357301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3 cm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#8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the diameter of this circle?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2411760" y="2708920"/>
            <a:ext cx="3024336" cy="2808312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Straight Connector 5"/>
          <p:cNvCxnSpPr>
            <a:stCxn id="4" idx="0"/>
          </p:cNvCxnSpPr>
          <p:nvPr/>
        </p:nvCxnSpPr>
        <p:spPr>
          <a:xfrm>
            <a:off x="3923928" y="2708920"/>
            <a:ext cx="0" cy="1368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95936" y="328498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5.4 mm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132</TotalTime>
  <Words>465</Words>
  <Application>Microsoft Office PowerPoint</Application>
  <PresentationFormat>On-screen Show (4:3)</PresentationFormat>
  <Paragraphs>115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Opulent</vt:lpstr>
      <vt:lpstr>Area of a circle</vt:lpstr>
      <vt:lpstr>It’s quiz time!!!</vt:lpstr>
      <vt:lpstr>Slide 3</vt:lpstr>
      <vt:lpstr>Slide 4</vt:lpstr>
      <vt:lpstr>Slide 5</vt:lpstr>
      <vt:lpstr>#5</vt:lpstr>
      <vt:lpstr>#6</vt:lpstr>
      <vt:lpstr>#7</vt:lpstr>
      <vt:lpstr>#8</vt:lpstr>
      <vt:lpstr>#9</vt:lpstr>
      <vt:lpstr>#10</vt:lpstr>
      <vt:lpstr>Slide 12</vt:lpstr>
      <vt:lpstr>#2</vt:lpstr>
      <vt:lpstr>#3</vt:lpstr>
      <vt:lpstr>#4</vt:lpstr>
      <vt:lpstr>#5</vt:lpstr>
      <vt:lpstr>#6 </vt:lpstr>
      <vt:lpstr>#7</vt:lpstr>
      <vt:lpstr>#8</vt:lpstr>
      <vt:lpstr>Slide 20</vt:lpstr>
      <vt:lpstr>Slide 21</vt:lpstr>
      <vt:lpstr>Toilet paper tube...</vt:lpstr>
      <vt:lpstr>Slide 23</vt:lpstr>
      <vt:lpstr>Slide 24</vt:lpstr>
      <vt:lpstr>Slide 25</vt:lpstr>
      <vt:lpstr>Slide 26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of a circle</dc:title>
  <dc:creator>Bishop</dc:creator>
  <cp:lastModifiedBy>Bishop</cp:lastModifiedBy>
  <cp:revision>8</cp:revision>
  <dcterms:created xsi:type="dcterms:W3CDTF">2012-02-01T09:04:15Z</dcterms:created>
  <dcterms:modified xsi:type="dcterms:W3CDTF">2012-02-14T08:26:34Z</dcterms:modified>
</cp:coreProperties>
</file>