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78" r:id="rId3"/>
    <p:sldId id="269" r:id="rId4"/>
    <p:sldId id="279" r:id="rId5"/>
    <p:sldId id="270" r:id="rId6"/>
    <p:sldId id="280" r:id="rId7"/>
    <p:sldId id="271" r:id="rId8"/>
    <p:sldId id="281" r:id="rId9"/>
    <p:sldId id="272" r:id="rId10"/>
    <p:sldId id="282" r:id="rId11"/>
    <p:sldId id="273" r:id="rId12"/>
    <p:sldId id="283" r:id="rId13"/>
    <p:sldId id="274" r:id="rId14"/>
    <p:sldId id="284" r:id="rId15"/>
    <p:sldId id="275" r:id="rId16"/>
    <p:sldId id="285" r:id="rId17"/>
    <p:sldId id="276" r:id="rId18"/>
    <p:sldId id="286" r:id="rId19"/>
    <p:sldId id="277" r:id="rId20"/>
    <p:sldId id="287" r:id="rId21"/>
    <p:sldId id="256" r:id="rId22"/>
    <p:sldId id="257" r:id="rId23"/>
    <p:sldId id="258" r:id="rId24"/>
    <p:sldId id="259" r:id="rId25"/>
    <p:sldId id="260" r:id="rId26"/>
    <p:sldId id="261" r:id="rId27"/>
    <p:sldId id="262" r:id="rId28"/>
    <p:sldId id="263" r:id="rId29"/>
    <p:sldId id="264" r:id="rId30"/>
    <p:sldId id="265" r:id="rId31"/>
    <p:sldId id="266" r:id="rId32"/>
    <p:sldId id="26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D431FB4-7B1E-43D3-8730-9583D8F276AE}" type="datetimeFigureOut">
              <a:rPr lang="en-CA" smtClean="0"/>
              <a:t>15/02/2012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970EA74-0DED-414E-B28A-9C8CE11E27C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1FB4-7B1E-43D3-8730-9583D8F276AE}" type="datetimeFigureOut">
              <a:rPr lang="en-CA" smtClean="0"/>
              <a:t>15/02/2012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EA74-0DED-414E-B28A-9C8CE11E27C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1FB4-7B1E-43D3-8730-9583D8F276AE}" type="datetimeFigureOut">
              <a:rPr lang="en-CA" smtClean="0"/>
              <a:t>15/02/2012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EA74-0DED-414E-B28A-9C8CE11E27C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D431FB4-7B1E-43D3-8730-9583D8F276AE}" type="datetimeFigureOut">
              <a:rPr lang="en-CA" smtClean="0"/>
              <a:t>15/02/2012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EA74-0DED-414E-B28A-9C8CE11E27C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D431FB4-7B1E-43D3-8730-9583D8F276AE}" type="datetimeFigureOut">
              <a:rPr lang="en-CA" smtClean="0"/>
              <a:t>15/02/2012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970EA74-0DED-414E-B28A-9C8CE11E27CE}" type="slidenum">
              <a:rPr lang="en-CA" smtClean="0"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D431FB4-7B1E-43D3-8730-9583D8F276AE}" type="datetimeFigureOut">
              <a:rPr lang="en-CA" smtClean="0"/>
              <a:t>15/02/2012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970EA74-0DED-414E-B28A-9C8CE11E27C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D431FB4-7B1E-43D3-8730-9583D8F276AE}" type="datetimeFigureOut">
              <a:rPr lang="en-CA" smtClean="0"/>
              <a:t>15/02/2012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970EA74-0DED-414E-B28A-9C8CE11E27CE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1FB4-7B1E-43D3-8730-9583D8F276AE}" type="datetimeFigureOut">
              <a:rPr lang="en-CA" smtClean="0"/>
              <a:t>15/02/2012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EA74-0DED-414E-B28A-9C8CE11E27C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D431FB4-7B1E-43D3-8730-9583D8F276AE}" type="datetimeFigureOut">
              <a:rPr lang="en-CA" smtClean="0"/>
              <a:t>15/02/2012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970EA74-0DED-414E-B28A-9C8CE11E27C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D431FB4-7B1E-43D3-8730-9583D8F276AE}" type="datetimeFigureOut">
              <a:rPr lang="en-CA" smtClean="0"/>
              <a:t>15/02/2012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970EA74-0DED-414E-B28A-9C8CE11E27CE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D431FB4-7B1E-43D3-8730-9583D8F276AE}" type="datetimeFigureOut">
              <a:rPr lang="en-CA" smtClean="0"/>
              <a:t>15/02/2012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970EA74-0DED-414E-B28A-9C8CE11E27CE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D431FB4-7B1E-43D3-8730-9583D8F276AE}" type="datetimeFigureOut">
              <a:rPr lang="en-CA" smtClean="0"/>
              <a:t>15/02/2012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970EA74-0DED-414E-B28A-9C8CE11E27CE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Quiz Time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#1</a:t>
            </a:r>
          </a:p>
          <a:p>
            <a:endParaRPr lang="en-CA" dirty="0" smtClean="0"/>
          </a:p>
          <a:p>
            <a:r>
              <a:rPr lang="en-CA" dirty="0" smtClean="0"/>
              <a:t>What is the formula for finding the area of a circle?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36 cm squared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#6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the area of a triangle with a base of 8 cm and a height of 2.61 cm?</a:t>
            </a: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10.44 cm squared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#7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the area of the rectangle, if the area a triangle inside is 12 cm?</a:t>
            </a:r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24 cm squared</a:t>
            </a:r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#8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area of a triangle is 14 cm and the base is 7 cm.  What is the height?</a:t>
            </a:r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49 cm squared</a:t>
            </a:r>
            <a:endParaRPr lang="en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#9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the area of a circle with a radius of 3 cm?</a:t>
            </a:r>
            <a:endParaRPr lang="en-C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28.26 cm squared</a:t>
            </a:r>
            <a:endParaRPr lang="en-C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the area of a parallelogram that has a base of 17 ft and a height of 36 ft?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Cyrl-AZ" dirty="0" smtClean="0">
                <a:latin typeface="Cambria Math"/>
                <a:ea typeface="Cambria Math"/>
              </a:rPr>
              <a:t>Л</a:t>
            </a:r>
            <a:r>
              <a:rPr lang="en-CA" dirty="0" smtClean="0">
                <a:latin typeface="Cambria Math"/>
                <a:ea typeface="Cambria Math"/>
              </a:rPr>
              <a:t>r squared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612 ft squared</a:t>
            </a:r>
            <a:endParaRPr lang="en-C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Circle Graphs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Interpreting them and drawing them</a:t>
            </a:r>
            <a:endParaRPr lang="en-C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</a:t>
            </a:r>
            <a:r>
              <a:rPr lang="en-CA" b="1" dirty="0" smtClean="0"/>
              <a:t>circle graph</a:t>
            </a:r>
            <a:r>
              <a:rPr lang="en-CA" dirty="0" smtClean="0"/>
              <a:t> shows data as parts of one whole.</a:t>
            </a:r>
          </a:p>
          <a:p>
            <a:endParaRPr lang="en-CA" dirty="0" smtClean="0"/>
          </a:p>
          <a:p>
            <a:r>
              <a:rPr lang="en-CA" dirty="0" smtClean="0"/>
              <a:t>Each </a:t>
            </a:r>
            <a:r>
              <a:rPr lang="en-CA" b="1" dirty="0" smtClean="0"/>
              <a:t> sector</a:t>
            </a:r>
            <a:r>
              <a:rPr lang="en-CA" dirty="0" smtClean="0"/>
              <a:t> of a circle graph represents a percent of the whole </a:t>
            </a:r>
            <a:r>
              <a:rPr lang="en-CA" dirty="0" err="1" smtClean="0"/>
              <a:t>cirle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en-CA" dirty="0" smtClean="0"/>
              <a:t>The whole circle represents 100%.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Parts of a Circle Graph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All circle graphs have a </a:t>
            </a:r>
            <a:r>
              <a:rPr lang="en-CA" b="1" dirty="0" smtClean="0"/>
              <a:t>TITLE.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Each sector is labelled with a category and a percent.</a:t>
            </a:r>
          </a:p>
          <a:p>
            <a:endParaRPr lang="en-CA" dirty="0" smtClean="0"/>
          </a:p>
          <a:p>
            <a:r>
              <a:rPr lang="en-CA" dirty="0" smtClean="0"/>
              <a:t>A circle graph compares the number in each category to the total number.</a:t>
            </a:r>
          </a:p>
          <a:p>
            <a:endParaRPr lang="en-CA" dirty="0" smtClean="0"/>
          </a:p>
          <a:p>
            <a:r>
              <a:rPr lang="en-CA" dirty="0" smtClean="0"/>
              <a:t>Sometimes there is a </a:t>
            </a:r>
            <a:r>
              <a:rPr lang="en-CA" b="1" dirty="0" smtClean="0"/>
              <a:t>legend</a:t>
            </a:r>
            <a:r>
              <a:rPr lang="en-CA" dirty="0" smtClean="0"/>
              <a:t> that shows what category each sector represents.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Sample Circle Graph</a:t>
            </a:r>
            <a:endParaRPr lang="en-CA" dirty="0"/>
          </a:p>
        </p:txBody>
      </p:sp>
      <p:pic>
        <p:nvPicPr>
          <p:cNvPr id="1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84784"/>
            <a:ext cx="6213207" cy="5125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Circle Graph with Legend</a:t>
            </a:r>
            <a:endParaRPr lang="en-C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368431"/>
            <a:ext cx="6994772" cy="5489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Definitions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 percent circle is a circle broken into 100 equal parts.  Each part represents one percent.</a:t>
            </a:r>
          </a:p>
          <a:p>
            <a:endParaRPr lang="en-CA" dirty="0" smtClean="0"/>
          </a:p>
          <a:p>
            <a:r>
              <a:rPr lang="en-CA" dirty="0" smtClean="0"/>
              <a:t>The sum of all the angles in a circle is 360 degrees.  These are called </a:t>
            </a:r>
            <a:r>
              <a:rPr lang="en-CA" b="1" dirty="0" smtClean="0"/>
              <a:t>central angles.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A central angle may also be called a </a:t>
            </a:r>
            <a:r>
              <a:rPr lang="en-CA" b="1" dirty="0" smtClean="0"/>
              <a:t>sector angle</a:t>
            </a:r>
            <a:r>
              <a:rPr lang="en-CA" dirty="0" smtClean="0"/>
              <a:t>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Sometimes you are asked to find the angles of a category within a circle graph.  </a:t>
            </a:r>
          </a:p>
          <a:p>
            <a:endParaRPr lang="en-CA" dirty="0" smtClean="0"/>
          </a:p>
          <a:p>
            <a:r>
              <a:rPr lang="en-CA" dirty="0" smtClean="0"/>
              <a:t>This is how you do it.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Students in grade 7 were asked how they got to school each day.  9 rode their bikes, 11 walked, 17 rode the bus, and 13 were driven by car.  </a:t>
            </a:r>
          </a:p>
          <a:p>
            <a:endParaRPr lang="en-CA" dirty="0" smtClean="0"/>
          </a:p>
          <a:p>
            <a:r>
              <a:rPr lang="en-CA" dirty="0" smtClean="0"/>
              <a:t>First, write each number as a fraction out of 50.  (Because there are 50 students)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circle graph will then represent all the types of transport.  </a:t>
            </a:r>
          </a:p>
          <a:p>
            <a:endParaRPr lang="en-CA" dirty="0" smtClean="0"/>
          </a:p>
          <a:p>
            <a:r>
              <a:rPr lang="en-CA" dirty="0" smtClean="0"/>
              <a:t>To put fractions into the percent circle, convert all fractions to a percent.  The sum should be 100%.</a:t>
            </a:r>
          </a:p>
          <a:p>
            <a:endParaRPr lang="en-CA" dirty="0" smtClean="0"/>
          </a:p>
          <a:p>
            <a:r>
              <a:rPr lang="en-CA" dirty="0" smtClean="0"/>
              <a:t>You can now graph the results in a percent circle.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#2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the formula for finding the circumference of a circle?</a:t>
            </a:r>
            <a:endParaRPr lang="en-C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To find the angles of each category, convert the percent to a decimal.</a:t>
            </a:r>
          </a:p>
          <a:p>
            <a:endParaRPr lang="en-CA" dirty="0" smtClean="0"/>
          </a:p>
          <a:p>
            <a:r>
              <a:rPr lang="en-CA" dirty="0" smtClean="0"/>
              <a:t>18% = .18</a:t>
            </a:r>
          </a:p>
          <a:p>
            <a:endParaRPr lang="en-CA" dirty="0" smtClean="0"/>
          </a:p>
          <a:p>
            <a:r>
              <a:rPr lang="en-CA" dirty="0" smtClean="0"/>
              <a:t>Multiply the decimal by 360 degrees.</a:t>
            </a:r>
          </a:p>
          <a:p>
            <a:r>
              <a:rPr lang="en-CA" dirty="0" smtClean="0"/>
              <a:t>Round to the nearest whole number.</a:t>
            </a:r>
          </a:p>
          <a:p>
            <a:endParaRPr lang="en-CA" dirty="0" smtClean="0"/>
          </a:p>
          <a:p>
            <a:r>
              <a:rPr lang="en-CA" dirty="0" smtClean="0"/>
              <a:t>.18 x 360 = 64.8 = 65 degrees.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Once you have determined the angles for each category, the sum of all the angles should be 360 degrees.</a:t>
            </a:r>
          </a:p>
          <a:p>
            <a:endParaRPr lang="en-CA" dirty="0" smtClean="0"/>
          </a:p>
          <a:p>
            <a:r>
              <a:rPr lang="en-CA" dirty="0" smtClean="0"/>
              <a:t>To draw the circle, use a compass.</a:t>
            </a:r>
          </a:p>
          <a:p>
            <a:endParaRPr lang="en-CA" dirty="0" smtClean="0"/>
          </a:p>
          <a:p>
            <a:r>
              <a:rPr lang="en-CA" dirty="0" smtClean="0"/>
              <a:t>Use a protractor to construct each central angle.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Start with the smallest angle.</a:t>
            </a:r>
          </a:p>
          <a:p>
            <a:endParaRPr lang="en-CA" dirty="0" smtClean="0"/>
          </a:p>
          <a:p>
            <a:r>
              <a:rPr lang="en-CA" dirty="0" smtClean="0"/>
              <a:t>Draw a radius and measure the distance of the angle.</a:t>
            </a:r>
          </a:p>
          <a:p>
            <a:endParaRPr lang="en-CA" dirty="0" smtClean="0"/>
          </a:p>
          <a:p>
            <a:r>
              <a:rPr lang="en-CA" dirty="0" smtClean="0"/>
              <a:t>Start the next angle where the other one finished.  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Label each sector with a name and percent.</a:t>
            </a:r>
          </a:p>
          <a:p>
            <a:endParaRPr lang="en-CA" dirty="0" smtClean="0"/>
          </a:p>
          <a:p>
            <a:r>
              <a:rPr lang="en-CA" dirty="0" smtClean="0"/>
              <a:t>Write a title for the graph.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Cyrl-AZ" dirty="0" smtClean="0">
                <a:latin typeface="Cambria Math"/>
                <a:ea typeface="Cambria Math"/>
              </a:rPr>
              <a:t>Л</a:t>
            </a:r>
            <a:r>
              <a:rPr lang="en-CA" dirty="0" smtClean="0">
                <a:latin typeface="Cambria Math"/>
                <a:ea typeface="Cambria Math"/>
              </a:rPr>
              <a:t>d</a:t>
            </a:r>
          </a:p>
          <a:p>
            <a:endParaRPr lang="en-CA" dirty="0" smtClean="0">
              <a:latin typeface="Cambria Math"/>
              <a:ea typeface="Cambria Math"/>
            </a:endParaRPr>
          </a:p>
          <a:p>
            <a:r>
              <a:rPr lang="en-CA" dirty="0" smtClean="0">
                <a:latin typeface="Cambria Math"/>
                <a:ea typeface="Cambria Math"/>
              </a:rPr>
              <a:t>Or</a:t>
            </a:r>
          </a:p>
          <a:p>
            <a:endParaRPr lang="en-CA" dirty="0" smtClean="0">
              <a:latin typeface="Cambria Math"/>
              <a:ea typeface="Cambria Math"/>
            </a:endParaRPr>
          </a:p>
          <a:p>
            <a:r>
              <a:rPr lang="en-CA" dirty="0" smtClean="0">
                <a:latin typeface="Cambria Math"/>
                <a:ea typeface="Cambria Math"/>
              </a:rPr>
              <a:t>2</a:t>
            </a:r>
            <a:r>
              <a:rPr lang="az-Cyrl-AZ" dirty="0" smtClean="0">
                <a:latin typeface="Cambria Math"/>
                <a:ea typeface="Cambria Math"/>
              </a:rPr>
              <a:t>Л</a:t>
            </a:r>
            <a:r>
              <a:rPr lang="en-CA" dirty="0" smtClean="0">
                <a:latin typeface="Cambria Math"/>
                <a:ea typeface="Cambria Math"/>
              </a:rPr>
              <a:t>r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#3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Find the area.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1979712" y="2780928"/>
            <a:ext cx="3168352" cy="2880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>
            <a:stCxn id="4" idx="2"/>
          </p:cNvCxnSpPr>
          <p:nvPr/>
        </p:nvCxnSpPr>
        <p:spPr>
          <a:xfrm>
            <a:off x="1979712" y="4221088"/>
            <a:ext cx="158417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95736" y="364502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7 cm</a:t>
            </a:r>
            <a:endParaRPr lang="en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153.86 cm squared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#4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Find the area.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2627784" y="2996952"/>
            <a:ext cx="3168352" cy="2736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>
            <a:stCxn id="4" idx="2"/>
            <a:endCxn id="4" idx="6"/>
          </p:cNvCxnSpPr>
          <p:nvPr/>
        </p:nvCxnSpPr>
        <p:spPr>
          <a:xfrm>
            <a:off x="2627784" y="4365104"/>
            <a:ext cx="31683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79912" y="39330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9 cm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62.172 cm squared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#5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the area?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Isosceles Triangle 3"/>
          <p:cNvSpPr/>
          <p:nvPr/>
        </p:nvSpPr>
        <p:spPr>
          <a:xfrm>
            <a:off x="2915816" y="2492896"/>
            <a:ext cx="3168352" cy="29523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4067944" y="551723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9 cm</a:t>
            </a:r>
            <a:endParaRPr lang="en-CA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>
            <a:stCxn id="4" idx="0"/>
            <a:endCxn id="5" idx="0"/>
          </p:cNvCxnSpPr>
          <p:nvPr/>
        </p:nvCxnSpPr>
        <p:spPr>
          <a:xfrm>
            <a:off x="4499992" y="2492896"/>
            <a:ext cx="72008" cy="30243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07904" y="42210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8 cm</a:t>
            </a:r>
            <a:endParaRPr lang="en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84</TotalTime>
  <Words>582</Words>
  <Application>Microsoft Office PowerPoint</Application>
  <PresentationFormat>On-screen Show (4:3)</PresentationFormat>
  <Paragraphs>96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Verve</vt:lpstr>
      <vt:lpstr>Quiz Time</vt:lpstr>
      <vt:lpstr>Slide 2</vt:lpstr>
      <vt:lpstr>#2</vt:lpstr>
      <vt:lpstr>Slide 4</vt:lpstr>
      <vt:lpstr>#3</vt:lpstr>
      <vt:lpstr>Slide 6</vt:lpstr>
      <vt:lpstr>#4</vt:lpstr>
      <vt:lpstr>Slide 8</vt:lpstr>
      <vt:lpstr>#5</vt:lpstr>
      <vt:lpstr>Slide 10</vt:lpstr>
      <vt:lpstr>#6</vt:lpstr>
      <vt:lpstr>Slide 12</vt:lpstr>
      <vt:lpstr>#7</vt:lpstr>
      <vt:lpstr>Slide 14</vt:lpstr>
      <vt:lpstr>#8</vt:lpstr>
      <vt:lpstr>Slide 16</vt:lpstr>
      <vt:lpstr>#9</vt:lpstr>
      <vt:lpstr>Slide 18</vt:lpstr>
      <vt:lpstr>Slide 19</vt:lpstr>
      <vt:lpstr>Slide 20</vt:lpstr>
      <vt:lpstr>Circle Graphs</vt:lpstr>
      <vt:lpstr>Slide 22</vt:lpstr>
      <vt:lpstr>Parts of a Circle Graph</vt:lpstr>
      <vt:lpstr>Sample Circle Graph</vt:lpstr>
      <vt:lpstr>Circle Graph with Legend</vt:lpstr>
      <vt:lpstr>Definitions</vt:lpstr>
      <vt:lpstr>Slide 27</vt:lpstr>
      <vt:lpstr>Problem</vt:lpstr>
      <vt:lpstr>Slide 29</vt:lpstr>
      <vt:lpstr>Slide 30</vt:lpstr>
      <vt:lpstr>Slide 31</vt:lpstr>
      <vt:lpstr>Slide 32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Graphs</dc:title>
  <dc:creator>Bishop</dc:creator>
  <cp:lastModifiedBy>Bishop</cp:lastModifiedBy>
  <cp:revision>9</cp:revision>
  <dcterms:created xsi:type="dcterms:W3CDTF">2012-02-15T08:48:17Z</dcterms:created>
  <dcterms:modified xsi:type="dcterms:W3CDTF">2012-02-15T10:13:12Z</dcterms:modified>
</cp:coreProperties>
</file>