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60" r:id="rId5"/>
    <p:sldId id="278" r:id="rId6"/>
    <p:sldId id="261" r:id="rId7"/>
    <p:sldId id="263" r:id="rId8"/>
    <p:sldId id="262" r:id="rId9"/>
    <p:sldId id="264" r:id="rId10"/>
    <p:sldId id="279" r:id="rId11"/>
    <p:sldId id="265" r:id="rId12"/>
    <p:sldId id="266" r:id="rId13"/>
    <p:sldId id="267" r:id="rId14"/>
    <p:sldId id="268" r:id="rId15"/>
    <p:sldId id="269" r:id="rId16"/>
    <p:sldId id="270" r:id="rId17"/>
    <p:sldId id="299" r:id="rId18"/>
    <p:sldId id="300" r:id="rId19"/>
    <p:sldId id="301" r:id="rId20"/>
    <p:sldId id="302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5" r:id="rId43"/>
    <p:sldId id="296" r:id="rId44"/>
    <p:sldId id="297" r:id="rId45"/>
    <p:sldId id="298" r:id="rId46"/>
    <p:sldId id="29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02523-5261-4922-A084-0F9B30EC364F}" type="datetimeFigureOut">
              <a:rPr lang="en-CA" smtClean="0"/>
              <a:t>29/02/2012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9FE44-65D1-40C7-9727-7715126C4217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9FE44-65D1-40C7-9727-7715126C4217}" type="slidenum">
              <a:rPr lang="en-CA" smtClean="0"/>
              <a:t>32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C864-2E7A-4EAB-A5B5-E92679B7177A}" type="datetimeFigureOut">
              <a:rPr lang="en-CA" smtClean="0"/>
              <a:pPr/>
              <a:t>29/02/2012</a:t>
            </a:fld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3670FB-E19A-47BB-9474-A30E69D740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C864-2E7A-4EAB-A5B5-E92679B7177A}" type="datetimeFigureOut">
              <a:rPr lang="en-CA" smtClean="0"/>
              <a:pPr/>
              <a:t>29/02/2012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70FB-E19A-47BB-9474-A30E69D740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C864-2E7A-4EAB-A5B5-E92679B7177A}" type="datetimeFigureOut">
              <a:rPr lang="en-CA" smtClean="0"/>
              <a:pPr/>
              <a:t>29/02/2012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70FB-E19A-47BB-9474-A30E69D740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C864-2E7A-4EAB-A5B5-E92679B7177A}" type="datetimeFigureOut">
              <a:rPr lang="en-CA" smtClean="0"/>
              <a:pPr/>
              <a:t>29/02/2012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3670FB-E19A-47BB-9474-A30E69D740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C864-2E7A-4EAB-A5B5-E92679B7177A}" type="datetimeFigureOut">
              <a:rPr lang="en-CA" smtClean="0"/>
              <a:pPr/>
              <a:t>29/02/2012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70FB-E19A-47BB-9474-A30E69D7409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C864-2E7A-4EAB-A5B5-E92679B7177A}" type="datetimeFigureOut">
              <a:rPr lang="en-CA" smtClean="0"/>
              <a:pPr/>
              <a:t>29/02/2012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70FB-E19A-47BB-9474-A30E69D740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C864-2E7A-4EAB-A5B5-E92679B7177A}" type="datetimeFigureOut">
              <a:rPr lang="en-CA" smtClean="0"/>
              <a:pPr/>
              <a:t>29/02/2012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3670FB-E19A-47BB-9474-A30E69D7409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C864-2E7A-4EAB-A5B5-E92679B7177A}" type="datetimeFigureOut">
              <a:rPr lang="en-CA" smtClean="0"/>
              <a:pPr/>
              <a:t>29/02/2012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70FB-E19A-47BB-9474-A30E69D740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C864-2E7A-4EAB-A5B5-E92679B7177A}" type="datetimeFigureOut">
              <a:rPr lang="en-CA" smtClean="0"/>
              <a:pPr/>
              <a:t>29/02/2012</a:t>
            </a:fld>
            <a:endParaRPr lang="en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70FB-E19A-47BB-9474-A30E69D740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C864-2E7A-4EAB-A5B5-E92679B7177A}" type="datetimeFigureOut">
              <a:rPr lang="en-CA" smtClean="0"/>
              <a:pPr/>
              <a:t>29/02/2012</a:t>
            </a:fld>
            <a:endParaRPr lang="en-C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70FB-E19A-47BB-9474-A30E69D740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C864-2E7A-4EAB-A5B5-E92679B7177A}" type="datetimeFigureOut">
              <a:rPr lang="en-CA" smtClean="0"/>
              <a:pPr/>
              <a:t>29/02/2012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70FB-E19A-47BB-9474-A30E69D7409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64C864-2E7A-4EAB-A5B5-E92679B7177A}" type="datetimeFigureOut">
              <a:rPr lang="en-CA" smtClean="0"/>
              <a:pPr/>
              <a:t>29/02/2012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3670FB-E19A-47BB-9474-A30E69D7409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Cultural Identity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What it means to be you...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382866" cy="358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87" y="260648"/>
            <a:ext cx="900100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Exploration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Explorers moved into North, Central and South America starting in 1400 BC.  </a:t>
            </a:r>
          </a:p>
          <a:p>
            <a:endParaRPr lang="en-CA" dirty="0" smtClean="0"/>
          </a:p>
          <a:p>
            <a:r>
              <a:rPr lang="en-CA" dirty="0" smtClean="0"/>
              <a:t>They made contact with people living on the lands.</a:t>
            </a:r>
          </a:p>
          <a:p>
            <a:endParaRPr lang="en-CA" dirty="0" smtClean="0"/>
          </a:p>
          <a:p>
            <a:r>
              <a:rPr lang="en-CA" dirty="0" smtClean="0"/>
              <a:t>As cultures came together, people started sharing ideas with each other.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most cases, one culture forced its ideas and ways of life on the other cultural group.</a:t>
            </a:r>
          </a:p>
          <a:p>
            <a:endParaRPr lang="en-CA" dirty="0" smtClean="0"/>
          </a:p>
          <a:p>
            <a:r>
              <a:rPr lang="en-CA" dirty="0" smtClean="0"/>
              <a:t>This changed the way some cultures had existed for a long time.</a:t>
            </a:r>
          </a:p>
          <a:p>
            <a:endParaRPr lang="en-CA" dirty="0" smtClean="0"/>
          </a:p>
          <a:p>
            <a:r>
              <a:rPr lang="en-CA" dirty="0" smtClean="0"/>
              <a:t>Some cultures were destroyed.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There are countless stories from around the world that share what happens when cultures meet.</a:t>
            </a:r>
          </a:p>
          <a:p>
            <a:endParaRPr lang="en-CA" dirty="0" smtClean="0"/>
          </a:p>
          <a:p>
            <a:r>
              <a:rPr lang="en-CA" dirty="0" smtClean="0"/>
              <a:t>Canada only became a country in 1867.  Before that, it had colonies from France and Britain, as well as a large Native Population. 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 the Europeans came to Canada, the Aboriginal people shared their knowledge of the land with the Europeans.</a:t>
            </a:r>
          </a:p>
          <a:p>
            <a:endParaRPr lang="en-CA" dirty="0" smtClean="0"/>
          </a:p>
          <a:p>
            <a:r>
              <a:rPr lang="en-CA" dirty="0" smtClean="0"/>
              <a:t>As time passed, the traditional ways of life for the Aboriginals changed.  They signed treaties they did not understand and were moved onto reserves.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Europeans thought that the Aboriginal people were </a:t>
            </a:r>
            <a:r>
              <a:rPr lang="en-CA" b="1" dirty="0" smtClean="0"/>
              <a:t>SAVAGES.</a:t>
            </a:r>
            <a:r>
              <a:rPr lang="en-CA" dirty="0" smtClean="0"/>
              <a:t>  </a:t>
            </a:r>
          </a:p>
          <a:p>
            <a:endParaRPr lang="en-CA" b="1" dirty="0" smtClean="0"/>
          </a:p>
          <a:p>
            <a:r>
              <a:rPr lang="en-CA" dirty="0" smtClean="0"/>
              <a:t>The government forced children to go to Residential Schools.</a:t>
            </a:r>
          </a:p>
          <a:p>
            <a:endParaRPr lang="en-CA" dirty="0" smtClean="0"/>
          </a:p>
          <a:p>
            <a:r>
              <a:rPr lang="en-CA" dirty="0" smtClean="0"/>
              <a:t>These schools forced children to speak French or English and taught them how to be white.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When culture is taken away...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The children at the Residential Schools lost their Aboriginal language.</a:t>
            </a:r>
          </a:p>
          <a:p>
            <a:endParaRPr lang="en-CA" dirty="0" smtClean="0"/>
          </a:p>
          <a:p>
            <a:r>
              <a:rPr lang="en-CA" dirty="0" smtClean="0"/>
              <a:t>They did not know how to live off the land like their ancestors.</a:t>
            </a:r>
          </a:p>
          <a:p>
            <a:endParaRPr lang="en-CA" dirty="0" smtClean="0"/>
          </a:p>
          <a:p>
            <a:r>
              <a:rPr lang="en-CA" dirty="0" smtClean="0"/>
              <a:t>They did not know about their religious beliefs.</a:t>
            </a:r>
          </a:p>
          <a:p>
            <a:endParaRPr lang="en-CA" dirty="0" smtClean="0"/>
          </a:p>
          <a:p>
            <a:r>
              <a:rPr lang="en-CA" dirty="0" smtClean="0"/>
              <a:t>The longer they stayed, the more of their culture they lost.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497529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787372" cy="620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182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culture?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way of life shared by a group of peop</a:t>
            </a:r>
            <a:r>
              <a:rPr lang="en-CA" dirty="0" smtClean="0"/>
              <a:t>le.</a:t>
            </a:r>
          </a:p>
          <a:p>
            <a:endParaRPr lang="en-CA" dirty="0" smtClean="0"/>
          </a:p>
          <a:p>
            <a:r>
              <a:rPr lang="en-CA" dirty="0" smtClean="0"/>
              <a:t>Culture changes over time.</a:t>
            </a:r>
          </a:p>
          <a:p>
            <a:endParaRPr lang="en-CA" dirty="0" smtClean="0"/>
          </a:p>
          <a:p>
            <a:r>
              <a:rPr lang="en-CA" dirty="0" smtClean="0"/>
              <a:t>Culture gives us our identity.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18" y="332656"/>
            <a:ext cx="9085582" cy="632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Cultural Isolation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Some countries, like Japan, Korea, China and Mongolia have not been as affected by other culture groups.  </a:t>
            </a:r>
          </a:p>
          <a:p>
            <a:endParaRPr lang="en-CA" dirty="0" smtClean="0"/>
          </a:p>
          <a:p>
            <a:r>
              <a:rPr lang="en-CA" dirty="0" smtClean="0"/>
              <a:t>These countries had policies to keep foreigners out.</a:t>
            </a:r>
          </a:p>
          <a:p>
            <a:endParaRPr lang="en-CA" dirty="0" smtClean="0"/>
          </a:p>
          <a:p>
            <a:r>
              <a:rPr lang="en-CA" dirty="0" smtClean="0"/>
              <a:t>Contact with foreigners was unwelcomed.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They isolated their culture to protect it.</a:t>
            </a:r>
          </a:p>
          <a:p>
            <a:endParaRPr lang="en-CA" dirty="0" smtClean="0"/>
          </a:p>
          <a:p>
            <a:r>
              <a:rPr lang="en-CA" dirty="0" smtClean="0"/>
              <a:t>The great distance between North America and Asia was also beneficial to the Asian countries.  </a:t>
            </a:r>
          </a:p>
          <a:p>
            <a:endParaRPr lang="en-CA" dirty="0" smtClean="0"/>
          </a:p>
          <a:p>
            <a:r>
              <a:rPr lang="en-CA" dirty="0" smtClean="0"/>
              <a:t>If a Westerner wanted to go to Asia, it was a long journey and the advent of air travel, most stayed home.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Spreading Ideas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Sometimes cultures borrow from one another.</a:t>
            </a:r>
          </a:p>
          <a:p>
            <a:endParaRPr lang="en-CA" dirty="0" smtClean="0"/>
          </a:p>
          <a:p>
            <a:r>
              <a:rPr lang="en-CA" dirty="0" smtClean="0"/>
              <a:t>Some cultures taught others how to farm or hunt or fish.</a:t>
            </a:r>
          </a:p>
          <a:p>
            <a:endParaRPr lang="en-CA" dirty="0" smtClean="0"/>
          </a:p>
          <a:p>
            <a:r>
              <a:rPr lang="en-CA" dirty="0" smtClean="0"/>
              <a:t>Some cultures taught others how to build boats or plows. 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The peaceful sharing of ideas is called, </a:t>
            </a:r>
            <a:r>
              <a:rPr lang="en-CA" b="1" dirty="0" smtClean="0"/>
              <a:t>Cultural Diffusion.</a:t>
            </a:r>
          </a:p>
          <a:p>
            <a:endParaRPr lang="en-CA" b="1" dirty="0" smtClean="0"/>
          </a:p>
          <a:p>
            <a:r>
              <a:rPr lang="en-CA" dirty="0" smtClean="0"/>
              <a:t>Sharing ideas helps everyone.  Tools and technology spread because people shared with one another.</a:t>
            </a:r>
          </a:p>
          <a:p>
            <a:endParaRPr lang="en-CA" dirty="0" smtClean="0"/>
          </a:p>
          <a:p>
            <a:r>
              <a:rPr lang="en-CA" dirty="0" smtClean="0"/>
              <a:t>The Europeans brought rifles to the Americas and taught Aboriginal hunters to use them.  They quickly adopted the rifle instead of the bow and arrow.</a:t>
            </a:r>
            <a:endParaRPr lang="en-C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Destruction of Cultural groups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Stronger countries have prevailed throughout history. </a:t>
            </a:r>
          </a:p>
          <a:p>
            <a:endParaRPr lang="en-CA" dirty="0" smtClean="0"/>
          </a:p>
          <a:p>
            <a:r>
              <a:rPr lang="en-CA" dirty="0" smtClean="0"/>
              <a:t>Some cultures were lost completely, others hardly remembered.</a:t>
            </a:r>
          </a:p>
          <a:p>
            <a:endParaRPr lang="en-CA" dirty="0" smtClean="0"/>
          </a:p>
          <a:p>
            <a:r>
              <a:rPr lang="en-CA" dirty="0" smtClean="0"/>
              <a:t>The Europeans were the biggest culprits of cultural destruction.</a:t>
            </a:r>
            <a:endParaRPr lang="en-C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European hunt for riches destroyed most cultural groups they encountered.</a:t>
            </a:r>
          </a:p>
          <a:p>
            <a:endParaRPr lang="en-CA" dirty="0" smtClean="0"/>
          </a:p>
          <a:p>
            <a:r>
              <a:rPr lang="en-CA" dirty="0" smtClean="0"/>
              <a:t>The Europeans also brought disease with them.</a:t>
            </a:r>
          </a:p>
          <a:p>
            <a:endParaRPr lang="en-CA" dirty="0" smtClean="0"/>
          </a:p>
          <a:p>
            <a:r>
              <a:rPr lang="en-CA" dirty="0" smtClean="0"/>
              <a:t>When European explorers landed in North America they carried diseases that had not been in North America.</a:t>
            </a:r>
            <a:endParaRPr lang="en-C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These diseases, like small pox, tuberculosis, measles and the common cold were unknown in North America.</a:t>
            </a:r>
          </a:p>
          <a:p>
            <a:endParaRPr lang="en-CA" dirty="0" smtClean="0"/>
          </a:p>
          <a:p>
            <a:r>
              <a:rPr lang="en-CA" dirty="0" smtClean="0"/>
              <a:t>When the Europeans came, so did disease and it killed thousands of Aboriginals throughout North and South America.</a:t>
            </a:r>
            <a:endParaRPr lang="en-C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439004" cy="199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04864"/>
            <a:ext cx="3238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79715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3810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Assimilation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Assimilation is the movement of one cultural group into another cultural group.</a:t>
            </a:r>
          </a:p>
          <a:p>
            <a:endParaRPr lang="en-CA" dirty="0" smtClean="0"/>
          </a:p>
          <a:p>
            <a:r>
              <a:rPr lang="en-CA" dirty="0" smtClean="0"/>
              <a:t>This can happen because one group is overpowering, or, because people want to be a part of the group.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does culture form identity?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Language</a:t>
            </a:r>
          </a:p>
          <a:p>
            <a:r>
              <a:rPr lang="en-CA" dirty="0" smtClean="0"/>
              <a:t>Location</a:t>
            </a:r>
          </a:p>
          <a:p>
            <a:r>
              <a:rPr lang="en-CA" dirty="0" smtClean="0"/>
              <a:t>Religion</a:t>
            </a:r>
            <a:endParaRPr lang="en-CA" dirty="0" smtClean="0"/>
          </a:p>
          <a:p>
            <a:r>
              <a:rPr lang="en-CA" dirty="0" smtClean="0"/>
              <a:t>Family and community</a:t>
            </a:r>
          </a:p>
          <a:p>
            <a:r>
              <a:rPr lang="en-CA" dirty="0" smtClean="0"/>
              <a:t>Art, Music, Dance</a:t>
            </a:r>
            <a:endParaRPr lang="en-CA" dirty="0" smtClean="0"/>
          </a:p>
          <a:p>
            <a:r>
              <a:rPr lang="en-CA" dirty="0" smtClean="0"/>
              <a:t>Food</a:t>
            </a:r>
          </a:p>
          <a:p>
            <a:r>
              <a:rPr lang="en-CA" dirty="0" smtClean="0"/>
              <a:t>Dress</a:t>
            </a:r>
          </a:p>
          <a:p>
            <a:r>
              <a:rPr lang="en-CA" dirty="0" smtClean="0"/>
              <a:t>Way of Life</a:t>
            </a:r>
          </a:p>
          <a:p>
            <a:r>
              <a:rPr lang="en-CA" dirty="0" smtClean="0"/>
              <a:t>Values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17032"/>
            <a:ext cx="4355976" cy="290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492865" cy="237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Resistance of one people group towards another is called </a:t>
            </a:r>
            <a:r>
              <a:rPr lang="en-CA" b="1" dirty="0" smtClean="0"/>
              <a:t>Racism.</a:t>
            </a:r>
          </a:p>
          <a:p>
            <a:endParaRPr lang="en-CA" b="1" dirty="0" smtClean="0"/>
          </a:p>
          <a:p>
            <a:r>
              <a:rPr lang="en-CA" dirty="0" smtClean="0"/>
              <a:t>Racism has led to multiple </a:t>
            </a:r>
            <a:r>
              <a:rPr lang="en-CA" b="1" dirty="0" smtClean="0"/>
              <a:t>Genocides.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A genocide is a mass killing of a people group.</a:t>
            </a:r>
            <a:endParaRPr lang="en-C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GEnocide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Genocide happens more often than you think.</a:t>
            </a:r>
          </a:p>
          <a:p>
            <a:endParaRPr lang="en-CA" dirty="0" smtClean="0"/>
          </a:p>
          <a:p>
            <a:r>
              <a:rPr lang="en-CA" dirty="0" smtClean="0"/>
              <a:t>One people group exterminates another because they are different.</a:t>
            </a:r>
          </a:p>
          <a:p>
            <a:endParaRPr lang="en-CA" dirty="0" smtClean="0"/>
          </a:p>
          <a:p>
            <a:r>
              <a:rPr lang="en-CA" dirty="0" smtClean="0"/>
              <a:t>It has repeated itself throughout history and is the greatest form of cultural destruction.</a:t>
            </a:r>
            <a:endParaRPr lang="en-C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Timeline of ethnic cleansings...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1857 – 1867: Russian soldiers kill 400,000 </a:t>
            </a:r>
            <a:r>
              <a:rPr lang="en-CA" dirty="0" err="1" smtClean="0"/>
              <a:t>Circassians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1915 - 1917: 2 million Armenians living in Turkey are eliminated.</a:t>
            </a:r>
          </a:p>
          <a:p>
            <a:endParaRPr lang="en-CA" dirty="0" smtClean="0"/>
          </a:p>
          <a:p>
            <a:r>
              <a:rPr lang="en-CA" dirty="0" smtClean="0"/>
              <a:t>1932 – 1933: 7 million Ukrainians starve to death because of forced farming system of Joseph Stalin.</a:t>
            </a:r>
          </a:p>
          <a:p>
            <a:endParaRPr lang="en-CA" dirty="0" smtClean="0"/>
          </a:p>
          <a:p>
            <a:r>
              <a:rPr lang="en-CA" dirty="0" smtClean="0"/>
              <a:t>1937 – 1938: Japanese murder 300,000 or 600,00 people living in Nanking, China.</a:t>
            </a:r>
            <a:endParaRPr lang="en-CA" dirty="0" smtClean="0"/>
          </a:p>
          <a:p>
            <a:endParaRPr lang="en-CA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1938 – 1945: The Holocaust where Germans exterminate 20 million Jews.</a:t>
            </a:r>
          </a:p>
          <a:p>
            <a:endParaRPr lang="en-CA" dirty="0" smtClean="0"/>
          </a:p>
          <a:p>
            <a:r>
              <a:rPr lang="en-CA" dirty="0" smtClean="0"/>
              <a:t>1987 – 1989: Saddam Hussein’s regime kills 100,000 people of the Kurdish population.</a:t>
            </a:r>
          </a:p>
          <a:p>
            <a:endParaRPr lang="en-CA" dirty="0" smtClean="0"/>
          </a:p>
          <a:p>
            <a:r>
              <a:rPr lang="en-CA" dirty="0" smtClean="0"/>
              <a:t>1994: Rwandan Genocide.  800,000 Tutsi’s killed in 100 days.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2003 – present:  Darfur, Sudan.  </a:t>
            </a:r>
            <a:r>
              <a:rPr lang="en-CA" dirty="0" err="1" smtClean="0"/>
              <a:t>Janjaweed</a:t>
            </a:r>
            <a:r>
              <a:rPr lang="en-CA" dirty="0" smtClean="0"/>
              <a:t> is trying to eliminate all people who are </a:t>
            </a:r>
            <a:r>
              <a:rPr lang="en-CA" dirty="0" err="1" smtClean="0"/>
              <a:t>Darfurians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dirty="0" smtClean="0"/>
              <a:t>Canadian Genocide – 1960 – 1989.  Forcing the elimination of Aboriginals through the Residential School System.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If we don’t learn from the past...history repeats itself.  </a:t>
            </a:r>
          </a:p>
          <a:p>
            <a:endParaRPr lang="en-CA" dirty="0" smtClean="0"/>
          </a:p>
          <a:p>
            <a:r>
              <a:rPr lang="en-CA" dirty="0" smtClean="0"/>
              <a:t>Every country has a story of differences and cultural struggle.  </a:t>
            </a:r>
          </a:p>
          <a:p>
            <a:endParaRPr lang="en-CA" dirty="0" smtClean="0"/>
          </a:p>
          <a:p>
            <a:r>
              <a:rPr lang="en-CA" dirty="0" smtClean="0"/>
              <a:t>It does not mean we can kill people because they are different.</a:t>
            </a:r>
          </a:p>
          <a:p>
            <a:endParaRPr lang="en-CA" dirty="0" smtClean="0"/>
          </a:p>
          <a:p>
            <a:r>
              <a:rPr lang="en-CA" b="1" dirty="0" smtClean="0"/>
              <a:t>Everyone has the right to life.</a:t>
            </a:r>
            <a:endParaRPr lang="en-CA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Mainstream population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major cultural group in an area is known as the mainstream population.</a:t>
            </a:r>
          </a:p>
          <a:p>
            <a:endParaRPr lang="en-CA" dirty="0" smtClean="0"/>
          </a:p>
          <a:p>
            <a:r>
              <a:rPr lang="en-CA" dirty="0" smtClean="0"/>
              <a:t>When a new culture arrives, they are not the mainstream population, but they bring changes to the existing culture.</a:t>
            </a:r>
          </a:p>
          <a:p>
            <a:endParaRPr lang="en-CA" dirty="0" smtClean="0"/>
          </a:p>
          <a:p>
            <a:r>
              <a:rPr lang="en-CA" dirty="0" smtClean="0"/>
              <a:t>Some are good, some are not.</a:t>
            </a:r>
            <a:endParaRPr lang="en-C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Xenophobia is the fear of people who look or act differently.</a:t>
            </a:r>
          </a:p>
          <a:p>
            <a:endParaRPr lang="en-CA" dirty="0" smtClean="0"/>
          </a:p>
          <a:p>
            <a:r>
              <a:rPr lang="en-CA" dirty="0" smtClean="0"/>
              <a:t>Xenophobia is one of the leading causes of racism.</a:t>
            </a:r>
          </a:p>
          <a:p>
            <a:endParaRPr lang="en-CA" dirty="0" smtClean="0"/>
          </a:p>
          <a:p>
            <a:r>
              <a:rPr lang="en-CA" dirty="0" smtClean="0"/>
              <a:t>The idea of racial purity is strong in some countries.  This is a racist attempt to keep their culture intact.  </a:t>
            </a:r>
            <a:endParaRPr lang="en-C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Some religions use their teachings to foster racism.</a:t>
            </a:r>
          </a:p>
          <a:p>
            <a:endParaRPr lang="en-CA" dirty="0" smtClean="0"/>
          </a:p>
          <a:p>
            <a:r>
              <a:rPr lang="en-CA" dirty="0" smtClean="0"/>
              <a:t>They do not want others to have different beliefs that challenge their own way of thinking.</a:t>
            </a:r>
            <a:endParaRPr lang="en-C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Universal Declaration of Human Rights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December 10, 1948, the Universal Declaration of Human Rights was accepted by the UN.</a:t>
            </a:r>
          </a:p>
          <a:p>
            <a:endParaRPr lang="en-CA" dirty="0" smtClean="0"/>
          </a:p>
          <a:p>
            <a:r>
              <a:rPr lang="en-CA" dirty="0" smtClean="0"/>
              <a:t>The UDHR was created in response to the mass genocide of Jews during the Holocaust.</a:t>
            </a:r>
          </a:p>
          <a:p>
            <a:endParaRPr lang="en-CA" dirty="0" smtClean="0"/>
          </a:p>
          <a:p>
            <a:r>
              <a:rPr lang="en-CA" dirty="0" smtClean="0"/>
              <a:t>People were afraid of what might happen next if there were no rights for people.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Cultures are connected to a specific place.</a:t>
            </a:r>
          </a:p>
          <a:p>
            <a:endParaRPr lang="en-CA" dirty="0" smtClean="0"/>
          </a:p>
          <a:p>
            <a:r>
              <a:rPr lang="en-CA" dirty="0" smtClean="0"/>
              <a:t>A person can live in Canada but have a strong connection to where they are from.</a:t>
            </a:r>
          </a:p>
          <a:p>
            <a:endParaRPr lang="en-CA" dirty="0" smtClean="0"/>
          </a:p>
          <a:p>
            <a:pPr>
              <a:buNone/>
            </a:pPr>
            <a:r>
              <a:rPr lang="en-CA" dirty="0" smtClean="0"/>
              <a:t> 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purpose of the UDHR is to protect people from:</a:t>
            </a:r>
          </a:p>
          <a:p>
            <a:pPr marL="514350" indent="-514350">
              <a:buAutoNum type="arabicParenR"/>
            </a:pPr>
            <a:r>
              <a:rPr lang="en-CA" dirty="0" smtClean="0"/>
              <a:t>Abuse</a:t>
            </a:r>
          </a:p>
          <a:p>
            <a:pPr marL="514350" indent="-514350">
              <a:buAutoNum type="arabicParenR"/>
            </a:pPr>
            <a:r>
              <a:rPr lang="en-CA" dirty="0" smtClean="0"/>
              <a:t>Discrimination</a:t>
            </a:r>
          </a:p>
          <a:p>
            <a:pPr marL="514350" indent="-514350">
              <a:buAutoNum type="arabicParenR"/>
            </a:pPr>
            <a:r>
              <a:rPr lang="en-CA" dirty="0" smtClean="0"/>
              <a:t>Persecution</a:t>
            </a:r>
          </a:p>
          <a:p>
            <a:pPr marL="514350" indent="-514350">
              <a:buNone/>
            </a:pPr>
            <a:endParaRPr lang="en-CA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It also anted to provide:</a:t>
            </a:r>
          </a:p>
          <a:p>
            <a:pPr marL="514350" indent="-514350">
              <a:buAutoNum type="arabicParenR"/>
            </a:pPr>
            <a:r>
              <a:rPr lang="en-CA" dirty="0" smtClean="0"/>
              <a:t>Freedom</a:t>
            </a:r>
          </a:p>
          <a:p>
            <a:pPr marL="514350" indent="-514350">
              <a:buAutoNum type="arabicParenR"/>
            </a:pPr>
            <a:r>
              <a:rPr lang="en-CA" dirty="0" smtClean="0"/>
              <a:t>Live without fear</a:t>
            </a:r>
          </a:p>
          <a:p>
            <a:pPr marL="514350" indent="-514350">
              <a:buAutoNum type="arabicParenR"/>
            </a:pPr>
            <a:r>
              <a:rPr lang="en-CA" dirty="0" smtClean="0"/>
              <a:t>Work for a better life</a:t>
            </a:r>
          </a:p>
          <a:p>
            <a:pPr marL="514350" indent="-514350">
              <a:buAutoNum type="arabicParenR"/>
            </a:pPr>
            <a:r>
              <a:rPr lang="en-CA" dirty="0" smtClean="0"/>
              <a:t>Peace</a:t>
            </a:r>
          </a:p>
          <a:p>
            <a:pPr marL="514350" indent="-514350">
              <a:buAutoNum type="arabicParenR"/>
            </a:pPr>
            <a:r>
              <a:rPr lang="en-CA" dirty="0" smtClean="0"/>
              <a:t>Justice</a:t>
            </a:r>
          </a:p>
          <a:p>
            <a:pPr marL="514350" indent="-514350">
              <a:buAutoNum type="arabicParenR"/>
            </a:pPr>
            <a:r>
              <a:rPr lang="en-CA" dirty="0" smtClean="0"/>
              <a:t>Higher standard of living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The UDHR also defines rights of a person in respect to:</a:t>
            </a:r>
          </a:p>
          <a:p>
            <a:pPr marL="514350" indent="-514350">
              <a:buAutoNum type="arabicParenR"/>
            </a:pPr>
            <a:r>
              <a:rPr lang="en-CA" dirty="0" smtClean="0"/>
              <a:t>Mobility</a:t>
            </a:r>
          </a:p>
          <a:p>
            <a:pPr marL="514350" indent="-514350">
              <a:buAutoNum type="arabicParenR"/>
            </a:pPr>
            <a:r>
              <a:rPr lang="en-CA" dirty="0" smtClean="0"/>
              <a:t>Education</a:t>
            </a:r>
          </a:p>
          <a:p>
            <a:pPr marL="514350" indent="-514350">
              <a:buAutoNum type="arabicParenR"/>
            </a:pPr>
            <a:r>
              <a:rPr lang="en-CA" dirty="0" smtClean="0"/>
              <a:t>Nationality</a:t>
            </a:r>
          </a:p>
          <a:p>
            <a:pPr marL="514350" indent="-514350">
              <a:buAutoNum type="arabicParenR"/>
            </a:pPr>
            <a:r>
              <a:rPr lang="en-CA" dirty="0" smtClean="0"/>
              <a:t>Peaceful assembly</a:t>
            </a:r>
          </a:p>
          <a:p>
            <a:pPr marL="514350" indent="-514350">
              <a:buAutoNum type="arabicParenR"/>
            </a:pPr>
            <a:r>
              <a:rPr lang="en-CA" dirty="0" smtClean="0"/>
              <a:t>Standard of Living</a:t>
            </a:r>
          </a:p>
          <a:p>
            <a:pPr marL="514350" indent="-514350">
              <a:buAutoNum type="arabicParenR"/>
            </a:pPr>
            <a:r>
              <a:rPr lang="en-CA" dirty="0" smtClean="0"/>
              <a:t>Democratic Citizenship</a:t>
            </a:r>
          </a:p>
          <a:p>
            <a:pPr marL="514350" indent="-514350">
              <a:buAutoNum type="arabicParenR"/>
            </a:pPr>
            <a:r>
              <a:rPr lang="en-CA" dirty="0" smtClean="0"/>
              <a:t>Family Life</a:t>
            </a:r>
          </a:p>
          <a:p>
            <a:pPr marL="514350" indent="-514350">
              <a:buAutoNum type="arabicParenR"/>
            </a:pPr>
            <a:r>
              <a:rPr lang="en-CA" dirty="0" smtClean="0"/>
              <a:t>Marriage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Organizations like, Amnesty International and Human Rights Watch have a mission to defend human rights of all people around the world.</a:t>
            </a:r>
            <a:endParaRPr lang="en-CA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Despite the UDHR, wars and atrocities still happen.</a:t>
            </a:r>
          </a:p>
          <a:p>
            <a:endParaRPr lang="en-CA" dirty="0" smtClean="0"/>
          </a:p>
          <a:p>
            <a:r>
              <a:rPr lang="en-CA" dirty="0" smtClean="0"/>
              <a:t>Genocide, human rights abusers, racism, and other cruel acts are still widespread.</a:t>
            </a:r>
          </a:p>
          <a:p>
            <a:endParaRPr lang="en-CA" dirty="0" smtClean="0"/>
          </a:p>
          <a:p>
            <a:r>
              <a:rPr lang="en-CA" dirty="0" smtClean="0"/>
              <a:t>However, war criminals now have to account for their actions in trials and in court.</a:t>
            </a:r>
            <a:endParaRPr lang="en-CA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Powerful leaders that led genocides have faced trial and have been put in prison, and some have even been executed for their crimes.</a:t>
            </a:r>
          </a:p>
          <a:p>
            <a:endParaRPr lang="en-CA" dirty="0" smtClean="0"/>
          </a:p>
          <a:p>
            <a:r>
              <a:rPr lang="en-CA" dirty="0" smtClean="0"/>
              <a:t>Before the UDHR, these people would not have been punished for their crimes.</a:t>
            </a:r>
            <a:endParaRPr lang="en-CA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Language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Language is one of the most important elements of a culture.</a:t>
            </a:r>
          </a:p>
          <a:p>
            <a:endParaRPr lang="en-CA" dirty="0" smtClean="0"/>
          </a:p>
          <a:p>
            <a:r>
              <a:rPr lang="en-CA" dirty="0" smtClean="0"/>
              <a:t>When you share a language you can communicate and understand their values.</a:t>
            </a:r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7112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365104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365104"/>
            <a:ext cx="2265040" cy="226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Forcing language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Forcing people to stop using their language has been a powerful way to control them.</a:t>
            </a:r>
          </a:p>
          <a:p>
            <a:endParaRPr lang="en-CA" dirty="0" smtClean="0"/>
          </a:p>
          <a:p>
            <a:r>
              <a:rPr lang="en-CA" dirty="0" smtClean="0"/>
              <a:t>When another culture forces their language on another culture, the language eventually dies out.  </a:t>
            </a:r>
          </a:p>
          <a:p>
            <a:endParaRPr lang="en-CA" dirty="0" smtClean="0"/>
          </a:p>
          <a:p>
            <a:r>
              <a:rPr lang="en-CA" dirty="0" smtClean="0"/>
              <a:t>In Ireland, where they spoke Gaelic, the British came and forced English on them.  </a:t>
            </a:r>
          </a:p>
          <a:p>
            <a:endParaRPr lang="en-CA" dirty="0" smtClean="0"/>
          </a:p>
          <a:p>
            <a:r>
              <a:rPr lang="en-CA" dirty="0" smtClean="0"/>
              <a:t>In the former Soviet Republics, people were forced to speak Russian.</a:t>
            </a:r>
          </a:p>
          <a:p>
            <a:endParaRPr lang="en-CA" dirty="0" smtClean="0"/>
          </a:p>
          <a:p>
            <a:r>
              <a:rPr lang="en-CA" dirty="0" smtClean="0"/>
              <a:t>In Canada, Aboriginal children were forced to speak English or French.  Many Aboriginal languages did not survive.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Religion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Religious beliefs are very important to a culture.  </a:t>
            </a:r>
          </a:p>
          <a:p>
            <a:endParaRPr lang="en-CA" dirty="0" smtClean="0"/>
          </a:p>
          <a:p>
            <a:r>
              <a:rPr lang="en-CA" dirty="0" smtClean="0"/>
              <a:t>Some people are persecuted because of their beliefs.  </a:t>
            </a:r>
          </a:p>
          <a:p>
            <a:endParaRPr lang="en-CA" dirty="0" smtClean="0"/>
          </a:p>
          <a:p>
            <a:r>
              <a:rPr lang="en-CA" dirty="0" smtClean="0"/>
              <a:t>Some people move to follow the religion they believe in, others stay where they are.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When Cultures Meet...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Cultural groups used to be far away from each other.  </a:t>
            </a:r>
          </a:p>
          <a:p>
            <a:endParaRPr lang="en-CA" dirty="0" smtClean="0"/>
          </a:p>
          <a:p>
            <a:r>
              <a:rPr lang="en-CA" dirty="0" smtClean="0"/>
              <a:t>But, since the 1500’s, the cultural map of the world has been changing because people started </a:t>
            </a:r>
            <a:r>
              <a:rPr lang="en-CA" b="1" dirty="0" smtClean="0"/>
              <a:t>migrating.</a:t>
            </a:r>
          </a:p>
          <a:p>
            <a:endParaRPr lang="en-CA" b="1" dirty="0" smtClean="0"/>
          </a:p>
          <a:p>
            <a:r>
              <a:rPr lang="en-CA" dirty="0" smtClean="0"/>
              <a:t>Mobility brought people from different cultures together.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314</TotalTime>
  <Words>1428</Words>
  <Application>Microsoft Office PowerPoint</Application>
  <PresentationFormat>On-screen Show (4:3)</PresentationFormat>
  <Paragraphs>203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Trek</vt:lpstr>
      <vt:lpstr>Cultural Identity</vt:lpstr>
      <vt:lpstr>What is culture?</vt:lpstr>
      <vt:lpstr>How does culture form identity?</vt:lpstr>
      <vt:lpstr>Slide 4</vt:lpstr>
      <vt:lpstr>Slide 5</vt:lpstr>
      <vt:lpstr>Language</vt:lpstr>
      <vt:lpstr>Forcing language</vt:lpstr>
      <vt:lpstr>Religion</vt:lpstr>
      <vt:lpstr>When Cultures Meet...</vt:lpstr>
      <vt:lpstr>Slide 10</vt:lpstr>
      <vt:lpstr>Exploration</vt:lpstr>
      <vt:lpstr>Slide 12</vt:lpstr>
      <vt:lpstr>Slide 13</vt:lpstr>
      <vt:lpstr>Slide 14</vt:lpstr>
      <vt:lpstr>Slide 15</vt:lpstr>
      <vt:lpstr>When culture is taken away...</vt:lpstr>
      <vt:lpstr>Slide 17</vt:lpstr>
      <vt:lpstr>Slide 18</vt:lpstr>
      <vt:lpstr>Slide 19</vt:lpstr>
      <vt:lpstr>Slide 20</vt:lpstr>
      <vt:lpstr>Cultural Isolation</vt:lpstr>
      <vt:lpstr>Slide 22</vt:lpstr>
      <vt:lpstr>Spreading Ideas</vt:lpstr>
      <vt:lpstr>Slide 24</vt:lpstr>
      <vt:lpstr>Destruction of Cultural groups</vt:lpstr>
      <vt:lpstr>Slide 26</vt:lpstr>
      <vt:lpstr>Slide 27</vt:lpstr>
      <vt:lpstr>Slide 28</vt:lpstr>
      <vt:lpstr>Assimilation</vt:lpstr>
      <vt:lpstr>Slide 30</vt:lpstr>
      <vt:lpstr>GEnocide</vt:lpstr>
      <vt:lpstr>Timeline of ethnic cleansings...</vt:lpstr>
      <vt:lpstr>Slide 33</vt:lpstr>
      <vt:lpstr>Slide 34</vt:lpstr>
      <vt:lpstr>Slide 35</vt:lpstr>
      <vt:lpstr>Mainstream population</vt:lpstr>
      <vt:lpstr>Slide 37</vt:lpstr>
      <vt:lpstr>Slide 38</vt:lpstr>
      <vt:lpstr>Universal Declaration of Human Rights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Identity</dc:title>
  <dc:creator>Bishop</dc:creator>
  <cp:lastModifiedBy>Bishop</cp:lastModifiedBy>
  <cp:revision>32</cp:revision>
  <dcterms:created xsi:type="dcterms:W3CDTF">2012-02-29T09:33:33Z</dcterms:created>
  <dcterms:modified xsi:type="dcterms:W3CDTF">2012-02-29T18:02:30Z</dcterms:modified>
</cp:coreProperties>
</file>