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F68128C-EA99-42D4-82E8-B7B74A04718C}" type="datetimeFigureOut">
              <a:rPr lang="en-CA" smtClean="0"/>
              <a:pPr/>
              <a:t>01/12/2012</a:t>
            </a:fld>
            <a:endParaRPr lang="en-C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C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8481314-1834-4E58-8EBB-39B571B64D42}"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8128C-EA99-42D4-82E8-B7B74A04718C}" type="datetimeFigureOut">
              <a:rPr lang="en-CA" smtClean="0"/>
              <a:pPr/>
              <a:t>01/12/2012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8481314-1834-4E58-8EBB-39B571B64D42}"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F68128C-EA99-42D4-82E8-B7B74A04718C}" type="datetimeFigureOut">
              <a:rPr lang="en-CA" smtClean="0"/>
              <a:pPr/>
              <a:t>01/12/2012</a:t>
            </a:fld>
            <a:endParaRPr lang="en-C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C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8481314-1834-4E58-8EBB-39B571B64D42}"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8128C-EA99-42D4-82E8-B7B74A04718C}" type="datetimeFigureOut">
              <a:rPr lang="en-CA" smtClean="0"/>
              <a:pPr/>
              <a:t>01/12/2012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8481314-1834-4E58-8EBB-39B571B64D42}"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F68128C-EA99-42D4-82E8-B7B74A04718C}" type="datetimeFigureOut">
              <a:rPr lang="en-CA" smtClean="0"/>
              <a:pPr/>
              <a:t>01/12/2012</a:t>
            </a:fld>
            <a:endParaRPr lang="en-C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C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8481314-1834-4E58-8EBB-39B571B64D42}"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8128C-EA99-42D4-82E8-B7B74A04718C}" type="datetimeFigureOut">
              <a:rPr lang="en-CA" smtClean="0"/>
              <a:pPr/>
              <a:t>01/12/2012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88481314-1834-4E58-8EBB-39B571B64D42}"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68128C-EA99-42D4-82E8-B7B74A04718C}" type="datetimeFigureOut">
              <a:rPr lang="en-CA" smtClean="0"/>
              <a:pPr/>
              <a:t>01/12/2012</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88481314-1834-4E58-8EBB-39B571B64D42}"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68128C-EA99-42D4-82E8-B7B74A04718C}" type="datetimeFigureOut">
              <a:rPr lang="en-CA" smtClean="0"/>
              <a:pPr/>
              <a:t>01/12/2012</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88481314-1834-4E58-8EBB-39B571B64D42}"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F68128C-EA99-42D4-82E8-B7B74A04718C}" type="datetimeFigureOut">
              <a:rPr lang="en-CA" smtClean="0"/>
              <a:pPr/>
              <a:t>01/12/2012</a:t>
            </a:fld>
            <a:endParaRPr lang="en-C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CA"/>
          </a:p>
        </p:txBody>
      </p:sp>
      <p:sp>
        <p:nvSpPr>
          <p:cNvPr id="4" name="Slide Number Placeholder 3"/>
          <p:cNvSpPr>
            <a:spLocks noGrp="1"/>
          </p:cNvSpPr>
          <p:nvPr>
            <p:ph type="sldNum" sz="quarter" idx="12"/>
          </p:nvPr>
        </p:nvSpPr>
        <p:spPr/>
        <p:txBody>
          <a:bodyPr/>
          <a:lstStyle>
            <a:extLst/>
          </a:lstStyle>
          <a:p>
            <a:fld id="{88481314-1834-4E58-8EBB-39B571B64D42}"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8128C-EA99-42D4-82E8-B7B74A04718C}" type="datetimeFigureOut">
              <a:rPr lang="en-CA" smtClean="0"/>
              <a:pPr/>
              <a:t>01/12/2012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88481314-1834-4E58-8EBB-39B571B64D42}"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F68128C-EA99-42D4-82E8-B7B74A04718C}" type="datetimeFigureOut">
              <a:rPr lang="en-CA" smtClean="0"/>
              <a:pPr/>
              <a:t>01/12/2012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88481314-1834-4E58-8EBB-39B571B64D42}" type="slidenum">
              <a:rPr lang="en-CA" smtClean="0"/>
              <a:pPr/>
              <a:t>‹#›</a:t>
            </a:fld>
            <a:endParaRPr lang="en-C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F68128C-EA99-42D4-82E8-B7B74A04718C}" type="datetimeFigureOut">
              <a:rPr lang="en-CA" smtClean="0"/>
              <a:pPr/>
              <a:t>01/12/2012</a:t>
            </a:fld>
            <a:endParaRPr lang="en-C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C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8481314-1834-4E58-8EBB-39B571B64D42}"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3768" y="533400"/>
            <a:ext cx="5988500" cy="2868168"/>
          </a:xfrm>
        </p:spPr>
        <p:txBody>
          <a:bodyPr/>
          <a:lstStyle/>
          <a:p>
            <a:r>
              <a:rPr lang="en-CA" dirty="0" smtClean="0"/>
              <a:t>Democratic Values and Principles</a:t>
            </a:r>
            <a:endParaRPr lang="en-CA" dirty="0"/>
          </a:p>
        </p:txBody>
      </p:sp>
      <p:sp>
        <p:nvSpPr>
          <p:cNvPr id="3" name="Subtitle 2"/>
          <p:cNvSpPr>
            <a:spLocks noGrp="1"/>
          </p:cNvSpPr>
          <p:nvPr>
            <p:ph type="subTitle" idx="1"/>
          </p:nvPr>
        </p:nvSpPr>
        <p:spPr/>
        <p:txBody>
          <a:bodyPr/>
          <a:lstStyle/>
          <a:p>
            <a:r>
              <a:rPr lang="en-CA" dirty="0" smtClean="0"/>
              <a:t>Cluster 2 Unit 6</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Canada’s democracy</a:t>
            </a:r>
            <a:endParaRPr lang="en-CA" dirty="0"/>
          </a:p>
        </p:txBody>
      </p:sp>
      <p:sp>
        <p:nvSpPr>
          <p:cNvPr id="3" name="Content Placeholder 2"/>
          <p:cNvSpPr>
            <a:spLocks noGrp="1"/>
          </p:cNvSpPr>
          <p:nvPr>
            <p:ph idx="1"/>
          </p:nvPr>
        </p:nvSpPr>
        <p:spPr>
          <a:xfrm>
            <a:off x="457200" y="1609416"/>
            <a:ext cx="7239000" cy="5248584"/>
          </a:xfrm>
        </p:spPr>
        <p:txBody>
          <a:bodyPr>
            <a:normAutofit/>
          </a:bodyPr>
          <a:lstStyle/>
          <a:p>
            <a:pPr marL="514350" indent="-514350">
              <a:buAutoNum type="arabicParenR"/>
            </a:pPr>
            <a:r>
              <a:rPr lang="en-CA" dirty="0" smtClean="0"/>
              <a:t>Requires laws that protect equality and freedom for all.</a:t>
            </a:r>
          </a:p>
          <a:p>
            <a:pPr marL="514350" indent="-514350">
              <a:buAutoNum type="arabicParenR"/>
            </a:pPr>
            <a:endParaRPr lang="en-CA" dirty="0" smtClean="0"/>
          </a:p>
          <a:p>
            <a:pPr marL="514350" indent="-514350">
              <a:buAutoNum type="arabicParenR"/>
            </a:pPr>
            <a:r>
              <a:rPr lang="en-CA" dirty="0" smtClean="0"/>
              <a:t>Establish programs like:</a:t>
            </a:r>
          </a:p>
          <a:p>
            <a:pPr marL="514350" indent="-514350">
              <a:buNone/>
            </a:pPr>
            <a:r>
              <a:rPr lang="en-CA" dirty="0" smtClean="0"/>
              <a:t>	- Employment insurance</a:t>
            </a:r>
          </a:p>
          <a:p>
            <a:pPr marL="514350" indent="-514350">
              <a:buNone/>
            </a:pPr>
            <a:r>
              <a:rPr lang="en-CA" dirty="0" smtClean="0"/>
              <a:t>	- Health insurance</a:t>
            </a:r>
          </a:p>
          <a:p>
            <a:pPr marL="514350" indent="-514350">
              <a:buNone/>
            </a:pPr>
            <a:r>
              <a:rPr lang="en-CA" dirty="0" smtClean="0"/>
              <a:t>	- Education</a:t>
            </a:r>
          </a:p>
          <a:p>
            <a:pPr marL="514350" indent="-514350">
              <a:buNone/>
            </a:pPr>
            <a:r>
              <a:rPr lang="en-CA" dirty="0" smtClean="0"/>
              <a:t>	- Health care</a:t>
            </a:r>
          </a:p>
          <a:p>
            <a:pPr marL="514350" indent="-514350">
              <a:buNone/>
            </a:pPr>
            <a:r>
              <a:rPr lang="en-CA" dirty="0" smtClean="0"/>
              <a:t>**These programs are paid with tax dollars.  It is believed that the benefits to society outweighs the cost to the individual.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a:buNone/>
            </a:pPr>
            <a:r>
              <a:rPr lang="en-CA" dirty="0" smtClean="0"/>
              <a:t>3) A New Government must be elected at least once every 5 years.  This ensures that violence and revolutions are not necessary to change who is in charge.</a:t>
            </a:r>
          </a:p>
          <a:p>
            <a:pPr>
              <a:buNone/>
            </a:pPr>
            <a:endParaRPr lang="en-CA" dirty="0" smtClean="0"/>
          </a:p>
          <a:p>
            <a:pPr>
              <a:buNone/>
            </a:pPr>
            <a:r>
              <a:rPr lang="en-CA" dirty="0" smtClean="0"/>
              <a:t>4) Large scale economic and social changes are more likely to develop in a democratic society.</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Making democracy work</a:t>
            </a:r>
            <a:endParaRPr lang="en-CA" dirty="0"/>
          </a:p>
        </p:txBody>
      </p:sp>
      <p:sp>
        <p:nvSpPr>
          <p:cNvPr id="3" name="Content Placeholder 2"/>
          <p:cNvSpPr>
            <a:spLocks noGrp="1"/>
          </p:cNvSpPr>
          <p:nvPr>
            <p:ph idx="1"/>
          </p:nvPr>
        </p:nvSpPr>
        <p:spPr/>
        <p:txBody>
          <a:bodyPr>
            <a:normAutofit lnSpcReduction="10000"/>
          </a:bodyPr>
          <a:lstStyle/>
          <a:p>
            <a:pPr marL="514350" indent="-514350">
              <a:buAutoNum type="arabicParenR"/>
            </a:pPr>
            <a:r>
              <a:rPr lang="en-CA" dirty="0" smtClean="0"/>
              <a:t>Vote! – if you do not vote, your voice is not heard.</a:t>
            </a:r>
          </a:p>
          <a:p>
            <a:pPr marL="514350" indent="-514350">
              <a:buAutoNum type="arabicParenR"/>
            </a:pPr>
            <a:endParaRPr lang="en-CA" dirty="0" smtClean="0"/>
          </a:p>
          <a:p>
            <a:pPr marL="514350" indent="-514350">
              <a:buAutoNum type="arabicParenR"/>
            </a:pPr>
            <a:r>
              <a:rPr lang="en-CA" dirty="0" smtClean="0"/>
              <a:t>Get Educated! – It is important to know who you are voting for and why.</a:t>
            </a:r>
          </a:p>
          <a:p>
            <a:pPr marL="514350" indent="-514350">
              <a:buAutoNum type="arabicParenR"/>
            </a:pPr>
            <a:endParaRPr lang="en-CA" dirty="0" smtClean="0"/>
          </a:p>
          <a:p>
            <a:pPr marL="514350" indent="-514350">
              <a:buAutoNum type="arabicParenR"/>
            </a:pPr>
            <a:r>
              <a:rPr lang="en-CA" dirty="0" smtClean="0"/>
              <a:t>Do not discriminate! – Inclusion is key in democratic societies.</a:t>
            </a:r>
          </a:p>
          <a:p>
            <a:pPr marL="514350" indent="-514350">
              <a:buAutoNum type="arabicParenR"/>
            </a:pPr>
            <a:endParaRPr lang="en-CA" dirty="0" smtClean="0"/>
          </a:p>
          <a:p>
            <a:pPr marL="514350" indent="-514350">
              <a:buAutoNum type="arabicParenR"/>
            </a:pPr>
            <a:r>
              <a:rPr lang="en-CA" dirty="0" smtClean="0"/>
              <a:t>Consider the needs of others! – Individuals need to work together for the betterment of the whole group.</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Alternatives</a:t>
            </a:r>
            <a:endParaRPr lang="en-CA" dirty="0"/>
          </a:p>
        </p:txBody>
      </p:sp>
      <p:sp>
        <p:nvSpPr>
          <p:cNvPr id="3" name="Content Placeholder 2"/>
          <p:cNvSpPr>
            <a:spLocks noGrp="1"/>
          </p:cNvSpPr>
          <p:nvPr>
            <p:ph idx="1"/>
          </p:nvPr>
        </p:nvSpPr>
        <p:spPr/>
        <p:txBody>
          <a:bodyPr/>
          <a:lstStyle/>
          <a:p>
            <a:r>
              <a:rPr lang="en-CA" dirty="0" smtClean="0"/>
              <a:t>Democracy has only been popular since the revolutions of the 18</a:t>
            </a:r>
            <a:r>
              <a:rPr lang="en-CA" baseline="30000" dirty="0" smtClean="0"/>
              <a:t>th</a:t>
            </a:r>
            <a:r>
              <a:rPr lang="en-CA" dirty="0" smtClean="0"/>
              <a:t> century.  </a:t>
            </a:r>
          </a:p>
          <a:p>
            <a:endParaRPr lang="en-CA" dirty="0" smtClean="0"/>
          </a:p>
          <a:p>
            <a:r>
              <a:rPr lang="en-CA" dirty="0" smtClean="0"/>
              <a:t>Prior to this, many countries were rule by </a:t>
            </a:r>
            <a:r>
              <a:rPr lang="en-CA" dirty="0" smtClean="0">
                <a:solidFill>
                  <a:srgbClr val="FF0066"/>
                </a:solidFill>
              </a:rPr>
              <a:t>“divine right” </a:t>
            </a:r>
            <a:r>
              <a:rPr lang="en-CA" dirty="0" smtClean="0"/>
              <a:t>– the claim that a monarch has supreme control over a country.</a:t>
            </a:r>
          </a:p>
          <a:p>
            <a:endParaRPr lang="en-CA" dirty="0" smtClean="0"/>
          </a:p>
          <a:p>
            <a:r>
              <a:rPr lang="en-CA" dirty="0" smtClean="0">
                <a:solidFill>
                  <a:srgbClr val="FF0066"/>
                </a:solidFill>
              </a:rPr>
              <a:t>Authoritarian</a:t>
            </a:r>
            <a:r>
              <a:rPr lang="en-CA" dirty="0" smtClean="0"/>
              <a:t> government means that the government is in power without the support of the majority of the citizens.</a:t>
            </a: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Authoritarianism</a:t>
            </a:r>
            <a:endParaRPr lang="en-CA" dirty="0"/>
          </a:p>
        </p:txBody>
      </p:sp>
      <p:sp>
        <p:nvSpPr>
          <p:cNvPr id="3" name="Content Placeholder 2"/>
          <p:cNvSpPr>
            <a:spLocks noGrp="1"/>
          </p:cNvSpPr>
          <p:nvPr>
            <p:ph idx="1"/>
          </p:nvPr>
        </p:nvSpPr>
        <p:spPr/>
        <p:txBody>
          <a:bodyPr/>
          <a:lstStyle/>
          <a:p>
            <a:r>
              <a:rPr lang="en-CA" dirty="0" smtClean="0"/>
              <a:t>In countries with authoritarian governments:</a:t>
            </a:r>
          </a:p>
          <a:p>
            <a:pPr>
              <a:buNone/>
            </a:pPr>
            <a:endParaRPr lang="en-CA" dirty="0" smtClean="0"/>
          </a:p>
          <a:p>
            <a:pPr marL="514350" indent="-514350">
              <a:buAutoNum type="arabicParenR"/>
            </a:pPr>
            <a:r>
              <a:rPr lang="en-CA" dirty="0" smtClean="0"/>
              <a:t>individual freedom is limited</a:t>
            </a:r>
          </a:p>
          <a:p>
            <a:pPr marL="514350" indent="-514350">
              <a:buAutoNum type="arabicParenR"/>
            </a:pPr>
            <a:r>
              <a:rPr lang="en-CA" dirty="0" smtClean="0"/>
              <a:t>citizens are subject to violence</a:t>
            </a:r>
          </a:p>
          <a:p>
            <a:pPr marL="514350" indent="-514350">
              <a:buAutoNum type="arabicParenR"/>
            </a:pPr>
            <a:r>
              <a:rPr lang="en-CA" dirty="0" smtClean="0"/>
              <a:t>government officials are not accountable for their actions</a:t>
            </a:r>
          </a:p>
          <a:p>
            <a:pPr marL="514350" indent="-514350">
              <a:buAutoNum type="arabicParenR"/>
            </a:pPr>
            <a:r>
              <a:rPr lang="en-CA" dirty="0" smtClean="0"/>
              <a:t>freedom of expression is denied.</a:t>
            </a:r>
          </a:p>
          <a:p>
            <a:pPr marL="514350" indent="-514350">
              <a:buNone/>
            </a:pPr>
            <a:endParaRPr lang="en-CA" dirty="0" smtClean="0"/>
          </a:p>
          <a:p>
            <a:pPr marL="514350" indent="-514350">
              <a:buNone/>
            </a:pPr>
            <a:r>
              <a:rPr lang="en-CA" dirty="0" smtClean="0"/>
              <a:t>Nazi Germany under Hitler and the Soviet Union under Joseph Stalin are 2 examples.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Dictatorship</a:t>
            </a:r>
            <a:endParaRPr lang="en-CA" dirty="0"/>
          </a:p>
        </p:txBody>
      </p:sp>
      <p:sp>
        <p:nvSpPr>
          <p:cNvPr id="3" name="Content Placeholder 2"/>
          <p:cNvSpPr>
            <a:spLocks noGrp="1"/>
          </p:cNvSpPr>
          <p:nvPr>
            <p:ph idx="1"/>
          </p:nvPr>
        </p:nvSpPr>
        <p:spPr/>
        <p:txBody>
          <a:bodyPr/>
          <a:lstStyle/>
          <a:p>
            <a:r>
              <a:rPr lang="en-CA" dirty="0" smtClean="0"/>
              <a:t>A dictator is an all-powerful leader of a country.  </a:t>
            </a:r>
          </a:p>
          <a:p>
            <a:endParaRPr lang="en-CA" dirty="0" smtClean="0"/>
          </a:p>
          <a:p>
            <a:r>
              <a:rPr lang="en-CA" dirty="0" smtClean="0"/>
              <a:t>Dictators abolish other political parties. This limits the ability to challenge their power.  </a:t>
            </a:r>
          </a:p>
          <a:p>
            <a:endParaRPr lang="en-CA" dirty="0" smtClean="0"/>
          </a:p>
          <a:p>
            <a:r>
              <a:rPr lang="en-CA" dirty="0" smtClean="0"/>
              <a:t>Dictators are the leaders of most </a:t>
            </a:r>
            <a:r>
              <a:rPr lang="en-CA" smtClean="0"/>
              <a:t>authoritarian governments.  </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Democracy does have limits.</a:t>
            </a:r>
          </a:p>
          <a:p>
            <a:endParaRPr lang="en-CA" dirty="0" smtClean="0"/>
          </a:p>
          <a:p>
            <a:pPr marL="514350" indent="-514350">
              <a:buAutoNum type="arabicParenR"/>
            </a:pPr>
            <a:r>
              <a:rPr lang="en-CA" dirty="0" smtClean="0"/>
              <a:t>Democratic freedoms are limited for the security of the society at large.</a:t>
            </a:r>
          </a:p>
          <a:p>
            <a:pPr marL="514350" indent="-514350">
              <a:buAutoNum type="arabicParenR"/>
            </a:pPr>
            <a:r>
              <a:rPr lang="en-CA" dirty="0" smtClean="0"/>
              <a:t>At school, you can eat in certain places, cannot wear what you want, and are told when to enter and leave the building.</a:t>
            </a:r>
          </a:p>
          <a:p>
            <a:pPr marL="514350" indent="-514350">
              <a:buAutoNum type="arabicParenR"/>
            </a:pPr>
            <a:r>
              <a:rPr lang="en-CA" dirty="0" smtClean="0"/>
              <a:t>These restrictions are designed for collective safety and well-being</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democracy?</a:t>
            </a:r>
            <a:endParaRPr lang="en-CA" dirty="0"/>
          </a:p>
        </p:txBody>
      </p:sp>
      <p:sp>
        <p:nvSpPr>
          <p:cNvPr id="3" name="Content Placeholder 2"/>
          <p:cNvSpPr>
            <a:spLocks noGrp="1"/>
          </p:cNvSpPr>
          <p:nvPr>
            <p:ph idx="1"/>
          </p:nvPr>
        </p:nvSpPr>
        <p:spPr/>
        <p:txBody>
          <a:bodyPr/>
          <a:lstStyle/>
          <a:p>
            <a:r>
              <a:rPr lang="en-CA" dirty="0" smtClean="0"/>
              <a:t>Democracy is:</a:t>
            </a:r>
          </a:p>
          <a:p>
            <a:pPr>
              <a:buNone/>
            </a:pPr>
            <a:endParaRPr lang="en-CA" dirty="0" smtClean="0"/>
          </a:p>
          <a:p>
            <a:pPr marL="514350" indent="-514350">
              <a:buAutoNum type="arabicParenR"/>
            </a:pPr>
            <a:r>
              <a:rPr lang="en-CA" dirty="0" smtClean="0"/>
              <a:t>A process</a:t>
            </a:r>
          </a:p>
          <a:p>
            <a:pPr marL="514350" indent="-514350">
              <a:buAutoNum type="arabicParenR"/>
            </a:pPr>
            <a:r>
              <a:rPr lang="en-CA" dirty="0" smtClean="0"/>
              <a:t>People listen to one another</a:t>
            </a:r>
          </a:p>
          <a:p>
            <a:pPr marL="514350" indent="-514350">
              <a:buAutoNum type="arabicParenR"/>
            </a:pPr>
            <a:r>
              <a:rPr lang="en-CA" dirty="0" smtClean="0"/>
              <a:t>People say what they think</a:t>
            </a:r>
          </a:p>
          <a:p>
            <a:pPr marL="514350" indent="-514350">
              <a:buAutoNum type="arabicParenR"/>
            </a:pPr>
            <a:r>
              <a:rPr lang="en-CA" dirty="0" smtClean="0"/>
              <a:t>People make decisions together by </a:t>
            </a:r>
            <a:r>
              <a:rPr lang="en-CA" i="1" dirty="0" smtClean="0"/>
              <a:t>accepting </a:t>
            </a:r>
            <a:r>
              <a:rPr lang="en-CA" dirty="0" smtClean="0"/>
              <a:t>a vote by majority</a:t>
            </a:r>
          </a:p>
          <a:p>
            <a:pPr marL="514350" indent="-514350">
              <a:buAutoNum type="arabicParenR"/>
            </a:pPr>
            <a:r>
              <a:rPr lang="en-CA" dirty="0" smtClean="0"/>
              <a:t>Taking people’s opinions into consideration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r>
              <a:rPr lang="en-CA" dirty="0" smtClean="0"/>
              <a:t>There is no democracy when:</a:t>
            </a:r>
          </a:p>
          <a:p>
            <a:pPr>
              <a:buNone/>
            </a:pPr>
            <a:endParaRPr lang="en-CA" dirty="0" smtClean="0"/>
          </a:p>
          <a:p>
            <a:pPr marL="514350" indent="-514350">
              <a:buAutoNum type="arabicParenR"/>
            </a:pPr>
            <a:r>
              <a:rPr lang="en-CA" dirty="0" smtClean="0"/>
              <a:t>Some people speak while others are silenced.</a:t>
            </a:r>
          </a:p>
          <a:p>
            <a:pPr marL="514350" indent="-514350">
              <a:buAutoNum type="arabicParenR"/>
            </a:pPr>
            <a:r>
              <a:rPr lang="en-CA" dirty="0" smtClean="0"/>
              <a:t>People speak but are not listened to.</a:t>
            </a:r>
          </a:p>
          <a:p>
            <a:pPr marL="514350" indent="-514350">
              <a:buAutoNum type="arabicParenR"/>
            </a:pPr>
            <a:r>
              <a:rPr lang="en-CA" dirty="0" smtClean="0"/>
              <a:t>One person, or small group of people, make decisions that affect everyone</a:t>
            </a:r>
          </a:p>
          <a:p>
            <a:pPr marL="514350" indent="-514350">
              <a:buAutoNum type="arabicParenR"/>
            </a:pPr>
            <a:r>
              <a:rPr lang="en-CA" dirty="0" smtClean="0"/>
              <a:t>People vote with little knowledge.</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solidFill>
                  <a:srgbClr val="FF0066"/>
                </a:solidFill>
              </a:rPr>
              <a:t>Informal democracy </a:t>
            </a:r>
            <a:r>
              <a:rPr lang="en-CA" dirty="0" smtClean="0"/>
              <a:t>– generally the way a family or a group of friends functions.</a:t>
            </a:r>
          </a:p>
          <a:p>
            <a:endParaRPr lang="en-CA" dirty="0" smtClean="0"/>
          </a:p>
          <a:p>
            <a:r>
              <a:rPr lang="en-CA" dirty="0" smtClean="0">
                <a:solidFill>
                  <a:srgbClr val="FF0066"/>
                </a:solidFill>
              </a:rPr>
              <a:t>Representative democracy </a:t>
            </a:r>
            <a:r>
              <a:rPr lang="en-CA" dirty="0" smtClean="0"/>
              <a:t>– voting for a group of people to work together and make decisions on our behalf.</a:t>
            </a:r>
          </a:p>
          <a:p>
            <a:endParaRPr lang="en-CA" dirty="0" smtClean="0"/>
          </a:p>
          <a:p>
            <a:r>
              <a:rPr lang="en-CA" dirty="0" smtClean="0">
                <a:solidFill>
                  <a:srgbClr val="FF0066"/>
                </a:solidFill>
              </a:rPr>
              <a:t>Constitution</a:t>
            </a:r>
            <a:r>
              <a:rPr lang="en-CA" dirty="0" smtClean="0"/>
              <a:t> – the set of rules that make it clear what our elected representatives can and cannot do and for how long.</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History of Democracy</a:t>
            </a:r>
            <a:endParaRPr lang="en-CA" dirty="0"/>
          </a:p>
        </p:txBody>
      </p:sp>
      <p:sp>
        <p:nvSpPr>
          <p:cNvPr id="3" name="Content Placeholder 2"/>
          <p:cNvSpPr>
            <a:spLocks noGrp="1"/>
          </p:cNvSpPr>
          <p:nvPr>
            <p:ph idx="1"/>
          </p:nvPr>
        </p:nvSpPr>
        <p:spPr/>
        <p:txBody>
          <a:bodyPr>
            <a:normAutofit lnSpcReduction="10000"/>
          </a:bodyPr>
          <a:lstStyle/>
          <a:p>
            <a:r>
              <a:rPr lang="en-CA" i="1" dirty="0" smtClean="0"/>
              <a:t>Demos </a:t>
            </a:r>
            <a:r>
              <a:rPr lang="en-CA" dirty="0" smtClean="0"/>
              <a:t>means people and </a:t>
            </a:r>
            <a:r>
              <a:rPr lang="en-CA" i="1" dirty="0" err="1" smtClean="0"/>
              <a:t>kratos</a:t>
            </a:r>
            <a:r>
              <a:rPr lang="en-CA" i="1" dirty="0" smtClean="0"/>
              <a:t> </a:t>
            </a:r>
            <a:r>
              <a:rPr lang="en-CA" dirty="0" smtClean="0"/>
              <a:t> means rule.  </a:t>
            </a:r>
          </a:p>
          <a:p>
            <a:endParaRPr lang="en-CA" i="1" dirty="0" smtClean="0"/>
          </a:p>
          <a:p>
            <a:r>
              <a:rPr lang="en-CA" dirty="0" smtClean="0"/>
              <a:t>Democracy refers to a way of life and a form of government.</a:t>
            </a:r>
          </a:p>
          <a:p>
            <a:endParaRPr lang="en-CA" dirty="0" smtClean="0"/>
          </a:p>
          <a:p>
            <a:r>
              <a:rPr lang="en-CA" dirty="0" smtClean="0"/>
              <a:t>People in a community were to be treated as free and equal and were to be either directly or indirectly involved in their government.</a:t>
            </a:r>
          </a:p>
          <a:p>
            <a:endParaRPr lang="en-CA" dirty="0" smtClean="0"/>
          </a:p>
          <a:p>
            <a:r>
              <a:rPr lang="en-CA" dirty="0" smtClean="0"/>
              <a:t>Ancient Greece only allowed men to participate in government, therefore it was not a true democracy.</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	</a:t>
            </a:r>
            <a:endParaRPr lang="en-CA" dirty="0"/>
          </a:p>
        </p:txBody>
      </p:sp>
      <p:sp>
        <p:nvSpPr>
          <p:cNvPr id="3" name="Content Placeholder 2"/>
          <p:cNvSpPr>
            <a:spLocks noGrp="1"/>
          </p:cNvSpPr>
          <p:nvPr>
            <p:ph idx="1"/>
          </p:nvPr>
        </p:nvSpPr>
        <p:spPr/>
        <p:txBody>
          <a:bodyPr/>
          <a:lstStyle/>
          <a:p>
            <a:r>
              <a:rPr lang="en-CA" dirty="0" smtClean="0"/>
              <a:t>The British Magna </a:t>
            </a:r>
            <a:r>
              <a:rPr lang="en-CA" dirty="0" err="1" smtClean="0"/>
              <a:t>Carta</a:t>
            </a:r>
            <a:r>
              <a:rPr lang="en-CA" dirty="0" smtClean="0"/>
              <a:t> of 1215 was a collection of written promises between the king and his subjects.</a:t>
            </a:r>
          </a:p>
          <a:p>
            <a:endParaRPr lang="en-CA" dirty="0" smtClean="0"/>
          </a:p>
          <a:p>
            <a:r>
              <a:rPr lang="en-CA" dirty="0" smtClean="0"/>
              <a:t>There were 63 clauses all together, but, the most important was that, for the first time, the king was subjected to the law of the land, just as everybody else was.  </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The American Constitution of 1787 was modeled on the Magna </a:t>
            </a:r>
            <a:r>
              <a:rPr lang="en-CA" dirty="0" err="1" smtClean="0"/>
              <a:t>Carta</a:t>
            </a:r>
            <a:r>
              <a:rPr lang="en-CA" dirty="0" smtClean="0"/>
              <a:t>, including a belief in the rule of law and that the government serves the common interest of all citizens.</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6 Important parts to democracy</a:t>
            </a:r>
            <a:endParaRPr lang="en-CA" dirty="0"/>
          </a:p>
        </p:txBody>
      </p:sp>
      <p:sp>
        <p:nvSpPr>
          <p:cNvPr id="3" name="Content Placeholder 2"/>
          <p:cNvSpPr>
            <a:spLocks noGrp="1"/>
          </p:cNvSpPr>
          <p:nvPr>
            <p:ph idx="1"/>
          </p:nvPr>
        </p:nvSpPr>
        <p:spPr>
          <a:xfrm>
            <a:off x="457200" y="1609416"/>
            <a:ext cx="7239000" cy="5248584"/>
          </a:xfrm>
        </p:spPr>
        <p:txBody>
          <a:bodyPr>
            <a:normAutofit lnSpcReduction="10000"/>
          </a:bodyPr>
          <a:lstStyle/>
          <a:p>
            <a:pPr>
              <a:buNone/>
            </a:pPr>
            <a:r>
              <a:rPr lang="en-CA" dirty="0" smtClean="0"/>
              <a:t>1) Freedom of Expression</a:t>
            </a:r>
          </a:p>
          <a:p>
            <a:pPr>
              <a:buNone/>
            </a:pPr>
            <a:r>
              <a:rPr lang="en-CA" dirty="0" smtClean="0"/>
              <a:t>	- Have the right to freedom of speech, freedom of the press and freedom to meet or assemble.</a:t>
            </a:r>
          </a:p>
          <a:p>
            <a:pPr>
              <a:buNone/>
            </a:pPr>
            <a:endParaRPr lang="en-CA" dirty="0" smtClean="0"/>
          </a:p>
          <a:p>
            <a:pPr>
              <a:buNone/>
            </a:pPr>
            <a:r>
              <a:rPr lang="en-CA" dirty="0" smtClean="0"/>
              <a:t>2) Free Elections</a:t>
            </a:r>
          </a:p>
          <a:p>
            <a:pPr>
              <a:buNone/>
            </a:pPr>
            <a:r>
              <a:rPr lang="en-CA" dirty="0" smtClean="0"/>
              <a:t>	- Have the right to vote.</a:t>
            </a:r>
          </a:p>
          <a:p>
            <a:pPr>
              <a:buNone/>
            </a:pPr>
            <a:endParaRPr lang="en-CA" dirty="0" smtClean="0"/>
          </a:p>
          <a:p>
            <a:pPr>
              <a:buNone/>
            </a:pPr>
            <a:r>
              <a:rPr lang="en-CA" dirty="0" smtClean="0"/>
              <a:t>3) Majority Rules and Minority Rights</a:t>
            </a:r>
          </a:p>
          <a:p>
            <a:pPr>
              <a:buNone/>
            </a:pPr>
            <a:r>
              <a:rPr lang="en-CA" dirty="0" smtClean="0"/>
              <a:t>	- Decisions are made by the principle of majority rule, the majority must respect wishes of the minority.</a:t>
            </a:r>
          </a:p>
          <a:p>
            <a:pPr>
              <a:buNone/>
            </a:pPr>
            <a:endParaRPr lang="en-CA"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239000" cy="6453336"/>
          </a:xfrm>
        </p:spPr>
        <p:txBody>
          <a:bodyPr>
            <a:normAutofit lnSpcReduction="10000"/>
          </a:bodyPr>
          <a:lstStyle/>
          <a:p>
            <a:pPr>
              <a:buNone/>
            </a:pPr>
            <a:r>
              <a:rPr lang="en-CA" dirty="0" smtClean="0"/>
              <a:t>4) Political Parties</a:t>
            </a:r>
          </a:p>
          <a:p>
            <a:pPr>
              <a:buNone/>
            </a:pPr>
            <a:r>
              <a:rPr lang="en-CA" dirty="0" smtClean="0"/>
              <a:t>	- Voters are provided with a choice of candidates.  This means different view points are expressed and heard.</a:t>
            </a:r>
          </a:p>
          <a:p>
            <a:pPr>
              <a:buNone/>
            </a:pPr>
            <a:endParaRPr lang="en-CA" dirty="0" smtClean="0"/>
          </a:p>
          <a:p>
            <a:pPr>
              <a:buNone/>
            </a:pPr>
            <a:r>
              <a:rPr lang="en-CA" dirty="0" smtClean="0"/>
              <a:t>5) Private Organizations</a:t>
            </a:r>
          </a:p>
          <a:p>
            <a:pPr>
              <a:buNone/>
            </a:pPr>
            <a:r>
              <a:rPr lang="en-CA" dirty="0" smtClean="0"/>
              <a:t>	- Newspapers, labor unions, and businesses are allowed to exist within a democratic society.</a:t>
            </a:r>
          </a:p>
          <a:p>
            <a:pPr>
              <a:buNone/>
            </a:pPr>
            <a:endParaRPr lang="en-CA" dirty="0" smtClean="0"/>
          </a:p>
          <a:p>
            <a:pPr>
              <a:buNone/>
            </a:pPr>
            <a:r>
              <a:rPr lang="en-CA" dirty="0" smtClean="0"/>
              <a:t>6) Constitutional Government</a:t>
            </a:r>
          </a:p>
          <a:p>
            <a:pPr>
              <a:buNone/>
            </a:pPr>
            <a:r>
              <a:rPr lang="en-CA" dirty="0" smtClean="0"/>
              <a:t>	- Provide the rules within which a government operates.  The document outlines the power and duties of government and sets limits on power.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40</TotalTime>
  <Words>635</Words>
  <Application>Microsoft Office PowerPoint</Application>
  <PresentationFormat>On-screen Show (4:3)</PresentationFormat>
  <Paragraphs>97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Democratic Values and Principles</vt:lpstr>
      <vt:lpstr>What is democracy?</vt:lpstr>
      <vt:lpstr>Slide 3</vt:lpstr>
      <vt:lpstr>Slide 4</vt:lpstr>
      <vt:lpstr>History of Democracy</vt:lpstr>
      <vt:lpstr> </vt:lpstr>
      <vt:lpstr>Slide 7</vt:lpstr>
      <vt:lpstr>6 Important parts to democracy</vt:lpstr>
      <vt:lpstr>Slide 9</vt:lpstr>
      <vt:lpstr>Canada’s democracy</vt:lpstr>
      <vt:lpstr>Slide 11</vt:lpstr>
      <vt:lpstr>Making democracy work</vt:lpstr>
      <vt:lpstr>Alternatives</vt:lpstr>
      <vt:lpstr>Authoritarianism</vt:lpstr>
      <vt:lpstr>Dictatorship</vt:lpstr>
      <vt:lpstr>Slide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Democratic Values and Principles</dc:title>
  <dc:creator>Bishop</dc:creator>
  <cp:lastModifiedBy>Bishop</cp:lastModifiedBy>
  <cp:revision>5</cp:revision>
  <dcterms:created xsi:type="dcterms:W3CDTF">2012-12-01T07:28:09Z</dcterms:created>
  <dcterms:modified xsi:type="dcterms:W3CDTF">2012-12-01T08:29:37Z</dcterms:modified>
</cp:coreProperties>
</file>