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8"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1D08F75E-3EDB-4ECB-B45B-A8AC45C018FB}" type="datetimeFigureOut">
              <a:rPr lang="en-CA" smtClean="0"/>
              <a:pPr/>
              <a:t>10/01/2013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3361881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D08F75E-3EDB-4ECB-B45B-A8AC45C018FB}" type="datetimeFigureOut">
              <a:rPr lang="en-CA" smtClean="0"/>
              <a:pPr/>
              <a:t>10/01/2013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383558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D08F75E-3EDB-4ECB-B45B-A8AC45C018FB}" type="datetimeFigureOut">
              <a:rPr lang="en-CA" smtClean="0"/>
              <a:pPr/>
              <a:t>10/01/2013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578427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1D08F75E-3EDB-4ECB-B45B-A8AC45C018FB}" type="datetimeFigureOut">
              <a:rPr lang="en-CA" smtClean="0"/>
              <a:pPr/>
              <a:t>10/01/2013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2890697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08F75E-3EDB-4ECB-B45B-A8AC45C018FB}" type="datetimeFigureOut">
              <a:rPr lang="en-CA" smtClean="0"/>
              <a:pPr/>
              <a:t>10/01/2013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276608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1D08F75E-3EDB-4ECB-B45B-A8AC45C018FB}" type="datetimeFigureOut">
              <a:rPr lang="en-CA" smtClean="0"/>
              <a:pPr/>
              <a:t>10/01/2013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286557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1D08F75E-3EDB-4ECB-B45B-A8AC45C018FB}" type="datetimeFigureOut">
              <a:rPr lang="en-CA" smtClean="0"/>
              <a:pPr/>
              <a:t>10/01/2013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1111140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1D08F75E-3EDB-4ECB-B45B-A8AC45C018FB}" type="datetimeFigureOut">
              <a:rPr lang="en-CA" smtClean="0"/>
              <a:pPr/>
              <a:t>10/01/2013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310353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8F75E-3EDB-4ECB-B45B-A8AC45C018FB}" type="datetimeFigureOut">
              <a:rPr lang="en-CA" smtClean="0"/>
              <a:pPr/>
              <a:t>10/01/2013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99918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8F75E-3EDB-4ECB-B45B-A8AC45C018FB}" type="datetimeFigureOut">
              <a:rPr lang="en-CA" smtClean="0"/>
              <a:pPr/>
              <a:t>10/01/2013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3146400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08F75E-3EDB-4ECB-B45B-A8AC45C018FB}" type="datetimeFigureOut">
              <a:rPr lang="en-CA" smtClean="0"/>
              <a:pPr/>
              <a:t>10/01/2013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3515289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8F75E-3EDB-4ECB-B45B-A8AC45C018FB}" type="datetimeFigureOut">
              <a:rPr lang="en-CA" smtClean="0"/>
              <a:pPr/>
              <a:t>10/01/2013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377E2-94B6-463C-A110-7150E2F425D9}" type="slidenum">
              <a:rPr lang="en-CA" smtClean="0"/>
              <a:pPr/>
              <a:t>‹#›</a:t>
            </a:fld>
            <a:endParaRPr lang="en-CA"/>
          </a:p>
        </p:txBody>
      </p:sp>
    </p:spTree>
    <p:extLst>
      <p:ext uri="{BB962C8B-B14F-4D97-AF65-F5344CB8AC3E}">
        <p14:creationId xmlns:p14="http://schemas.microsoft.com/office/powerpoint/2010/main" xmlns="" val="246716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1512167"/>
          </a:xfrm>
        </p:spPr>
        <p:txBody>
          <a:bodyPr/>
          <a:lstStyle/>
          <a:p>
            <a:r>
              <a:rPr lang="en-US" dirty="0" smtClean="0"/>
              <a:t>Using the Idea Diagram for Formal Writing</a:t>
            </a:r>
            <a:endParaRPr lang="en-CA" dirty="0"/>
          </a:p>
        </p:txBody>
      </p:sp>
      <p:sp>
        <p:nvSpPr>
          <p:cNvPr id="3" name="Subtitle 2"/>
          <p:cNvSpPr>
            <a:spLocks noGrp="1"/>
          </p:cNvSpPr>
          <p:nvPr>
            <p:ph type="subTitle" idx="1"/>
          </p:nvPr>
        </p:nvSpPr>
        <p:spPr/>
        <p:txBody>
          <a:bodyPr/>
          <a:lstStyle/>
          <a:p>
            <a:endParaRPr lang="en-CA"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691680" y="2348880"/>
            <a:ext cx="5793535" cy="3816424"/>
          </a:xfrm>
        </p:spPr>
      </p:pic>
    </p:spTree>
    <p:extLst>
      <p:ext uri="{BB962C8B-B14F-4D97-AF65-F5344CB8AC3E}">
        <p14:creationId xmlns:p14="http://schemas.microsoft.com/office/powerpoint/2010/main" xmlns="" val="386953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for subtopics.</a:t>
            </a:r>
            <a:endParaRPr lang="en-CA" dirty="0"/>
          </a:p>
        </p:txBody>
      </p:sp>
      <p:sp>
        <p:nvSpPr>
          <p:cNvPr id="4" name="Content Placeholder 3"/>
          <p:cNvSpPr>
            <a:spLocks noGrp="1"/>
          </p:cNvSpPr>
          <p:nvPr>
            <p:ph sz="half" idx="1"/>
          </p:nvPr>
        </p:nvSpPr>
        <p:spPr/>
        <p:txBody>
          <a:bodyPr/>
          <a:lstStyle/>
          <a:p>
            <a:endParaRPr lang="en-CA" dirty="0"/>
          </a:p>
        </p:txBody>
      </p:sp>
      <p:sp>
        <p:nvSpPr>
          <p:cNvPr id="5" name="Content Placeholder 4"/>
          <p:cNvSpPr>
            <a:spLocks noGrp="1"/>
          </p:cNvSpPr>
          <p:nvPr>
            <p:ph sz="half" idx="2"/>
          </p:nvPr>
        </p:nvSpPr>
        <p:spPr/>
        <p:txBody>
          <a:bodyPr/>
          <a:lstStyle/>
          <a:p>
            <a:r>
              <a:rPr lang="en-US" dirty="0" smtClean="0"/>
              <a:t>Details are related to your subtopic, and always support your main topic.</a:t>
            </a:r>
          </a:p>
          <a:p>
            <a:r>
              <a:rPr lang="en-US" dirty="0" smtClean="0"/>
              <a:t>The clearer the detail, the easier it will be to write about it.</a:t>
            </a:r>
            <a:endParaRPr lang="en-CA"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6403" y="1340769"/>
            <a:ext cx="3361541" cy="50877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1403648" y="2060848"/>
            <a:ext cx="2376264" cy="646331"/>
          </a:xfrm>
          <a:prstGeom prst="rect">
            <a:avLst/>
          </a:prstGeom>
          <a:noFill/>
        </p:spPr>
        <p:txBody>
          <a:bodyPr wrap="square" rtlCol="0">
            <a:spAutoFit/>
          </a:bodyPr>
          <a:lstStyle/>
          <a:p>
            <a:r>
              <a:rPr lang="en-US" dirty="0" smtClean="0"/>
              <a:t>You get to see new things</a:t>
            </a:r>
            <a:endParaRPr lang="en-CA" dirty="0"/>
          </a:p>
        </p:txBody>
      </p:sp>
      <p:sp>
        <p:nvSpPr>
          <p:cNvPr id="7" name="TextBox 6"/>
          <p:cNvSpPr txBox="1"/>
          <p:nvPr/>
        </p:nvSpPr>
        <p:spPr>
          <a:xfrm>
            <a:off x="1187624" y="3212976"/>
            <a:ext cx="2664296" cy="2662267"/>
          </a:xfrm>
          <a:prstGeom prst="rect">
            <a:avLst/>
          </a:prstGeom>
          <a:noFill/>
        </p:spPr>
        <p:txBody>
          <a:bodyPr wrap="square" rtlCol="0">
            <a:spAutoFit/>
          </a:bodyPr>
          <a:lstStyle/>
          <a:p>
            <a:r>
              <a:rPr lang="en-US" sz="1900" dirty="0" smtClean="0"/>
              <a:t>Feel more alive with N.T.s</a:t>
            </a:r>
          </a:p>
          <a:p>
            <a:r>
              <a:rPr lang="en-US" sz="1600" dirty="0" smtClean="0"/>
              <a:t>Can share experiences with others.</a:t>
            </a:r>
          </a:p>
          <a:p>
            <a:r>
              <a:rPr lang="en-US" sz="1900" dirty="0" smtClean="0"/>
              <a:t>N.T.s help memories stick</a:t>
            </a:r>
          </a:p>
          <a:p>
            <a:endParaRPr lang="en-US" sz="800" dirty="0"/>
          </a:p>
          <a:p>
            <a:r>
              <a:rPr lang="en-US" sz="1600" dirty="0" smtClean="0"/>
              <a:t>N.T.s are easier to spend more time with.</a:t>
            </a:r>
          </a:p>
          <a:p>
            <a:r>
              <a:rPr lang="en-US" sz="1900" dirty="0" smtClean="0"/>
              <a:t>N.T.s lead to more N.T.s</a:t>
            </a:r>
          </a:p>
          <a:p>
            <a:endParaRPr lang="en-US" sz="1900" dirty="0"/>
          </a:p>
          <a:p>
            <a:r>
              <a:rPr lang="en-US" sz="1900" dirty="0" smtClean="0"/>
              <a:t>I’ve enjoyed N.T.s before.</a:t>
            </a:r>
          </a:p>
        </p:txBody>
      </p:sp>
    </p:spTree>
    <p:extLst>
      <p:ext uri="{BB962C8B-B14F-4D97-AF65-F5344CB8AC3E}">
        <p14:creationId xmlns:p14="http://schemas.microsoft.com/office/powerpoint/2010/main" xmlns="" val="46718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that you know your subtopics, write your introduction.</a:t>
            </a:r>
            <a:endParaRPr lang="en-CA" dirty="0"/>
          </a:p>
        </p:txBody>
      </p:sp>
      <p:pic>
        <p:nvPicPr>
          <p:cNvPr id="4" name="Picture 4"/>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tretch>
            <a:fillRect/>
          </a:stretch>
        </p:blipFill>
        <p:spPr bwMode="auto">
          <a:xfrm>
            <a:off x="539551" y="4437112"/>
            <a:ext cx="8113717" cy="1728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Content Placeholder 4"/>
          <p:cNvSpPr>
            <a:spLocks noGrp="1"/>
          </p:cNvSpPr>
          <p:nvPr>
            <p:ph sz="half" idx="2"/>
          </p:nvPr>
        </p:nvSpPr>
        <p:spPr>
          <a:xfrm>
            <a:off x="539552" y="1700808"/>
            <a:ext cx="7920880" cy="2520280"/>
          </a:xfrm>
        </p:spPr>
        <p:txBody>
          <a:bodyPr/>
          <a:lstStyle/>
          <a:p>
            <a:r>
              <a:rPr lang="en-US" dirty="0" smtClean="0"/>
              <a:t>You can now make a draft of your introduction. It should be a few sentences long.</a:t>
            </a:r>
          </a:p>
          <a:p>
            <a:r>
              <a:rPr lang="en-US" dirty="0" smtClean="0"/>
              <a:t>Your introduction will introduce your subtopics. </a:t>
            </a:r>
            <a:endParaRPr lang="en-US" dirty="0"/>
          </a:p>
          <a:p>
            <a:r>
              <a:rPr lang="en-US" dirty="0" smtClean="0"/>
              <a:t>You don’t need to make it all fancy on the Idea diagram.</a:t>
            </a:r>
            <a:endParaRPr lang="en-CA" dirty="0"/>
          </a:p>
        </p:txBody>
      </p:sp>
      <p:sp>
        <p:nvSpPr>
          <p:cNvPr id="6" name="TextBox 5"/>
          <p:cNvSpPr txBox="1"/>
          <p:nvPr/>
        </p:nvSpPr>
        <p:spPr>
          <a:xfrm>
            <a:off x="1115616" y="4653136"/>
            <a:ext cx="7056784" cy="923330"/>
          </a:xfrm>
          <a:prstGeom prst="rect">
            <a:avLst/>
          </a:prstGeom>
          <a:noFill/>
        </p:spPr>
        <p:txBody>
          <a:bodyPr wrap="square" rtlCol="0">
            <a:spAutoFit/>
          </a:bodyPr>
          <a:lstStyle/>
          <a:p>
            <a:r>
              <a:rPr lang="en-US" dirty="0" smtClean="0"/>
              <a:t>Although I’ve experienced some good vacations, the perfect </a:t>
            </a:r>
            <a:r>
              <a:rPr lang="en-US" dirty="0" err="1" smtClean="0"/>
              <a:t>vactation</a:t>
            </a:r>
            <a:r>
              <a:rPr lang="en-US" dirty="0" smtClean="0"/>
              <a:t> would have the following three elements: new places to visit, a chance to rest and relax, and an opportunity to try new foods.</a:t>
            </a:r>
            <a:endParaRPr lang="en-CA" dirty="0"/>
          </a:p>
        </p:txBody>
      </p:sp>
    </p:spTree>
    <p:extLst>
      <p:ext uri="{BB962C8B-B14F-4D97-AF65-F5344CB8AC3E}">
        <p14:creationId xmlns:p14="http://schemas.microsoft.com/office/powerpoint/2010/main" xmlns="" val="64077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finally, your conclusion.</a:t>
            </a:r>
            <a:endParaRPr lang="en-CA" dirty="0"/>
          </a:p>
        </p:txBody>
      </p:sp>
      <p:sp>
        <p:nvSpPr>
          <p:cNvPr id="3" name="Content Placeholder 2"/>
          <p:cNvSpPr>
            <a:spLocks noGrp="1"/>
          </p:cNvSpPr>
          <p:nvPr>
            <p:ph sz="half" idx="1"/>
          </p:nvPr>
        </p:nvSpPr>
        <p:spPr/>
        <p:txBody>
          <a:bodyPr>
            <a:normAutofit fontScale="92500" lnSpcReduction="10000"/>
          </a:bodyPr>
          <a:lstStyle/>
          <a:p>
            <a:endParaRPr lang="en-CA" dirty="0"/>
          </a:p>
        </p:txBody>
      </p:sp>
      <p:sp>
        <p:nvSpPr>
          <p:cNvPr id="4" name="Content Placeholder 3"/>
          <p:cNvSpPr>
            <a:spLocks noGrp="1"/>
          </p:cNvSpPr>
          <p:nvPr>
            <p:ph sz="half" idx="2"/>
          </p:nvPr>
        </p:nvSpPr>
        <p:spPr>
          <a:xfrm>
            <a:off x="467544" y="3284984"/>
            <a:ext cx="8219256" cy="2841179"/>
          </a:xfrm>
        </p:spPr>
        <p:txBody>
          <a:bodyPr>
            <a:normAutofit fontScale="92500" lnSpcReduction="10000"/>
          </a:bodyPr>
          <a:lstStyle/>
          <a:p>
            <a:r>
              <a:rPr lang="en-US" dirty="0" smtClean="0"/>
              <a:t>Your conclusion should wrap up your main ideas, and should also give the reader something to think about. The conclusion might take awhile to sound right, but you should try to write one here so your brain starts thinking about it.</a:t>
            </a:r>
          </a:p>
          <a:p>
            <a:r>
              <a:rPr lang="en-US" dirty="0" smtClean="0"/>
              <a:t>Note the lines that remind you to make sure you mention your subtopics in your conclusion.</a:t>
            </a:r>
            <a:endParaRPr lang="en-CA"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1556792"/>
            <a:ext cx="7538101" cy="1728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2267744" y="2204864"/>
            <a:ext cx="5328592" cy="1077218"/>
          </a:xfrm>
          <a:prstGeom prst="rect">
            <a:avLst/>
          </a:prstGeom>
          <a:noFill/>
        </p:spPr>
        <p:txBody>
          <a:bodyPr wrap="square" rtlCol="0">
            <a:spAutoFit/>
          </a:bodyPr>
          <a:lstStyle/>
          <a:p>
            <a:r>
              <a:rPr lang="en-US" sz="1600" dirty="0" smtClean="0"/>
              <a:t>Vacations can surprise us. However, good food, new things to look at, and a chance to relax can make a good experience out of any surprise. Besides, at least vacations are better than school, even with the chances we might take on them.</a:t>
            </a:r>
            <a:endParaRPr lang="en-CA" sz="1600" dirty="0"/>
          </a:p>
        </p:txBody>
      </p:sp>
    </p:spTree>
    <p:extLst>
      <p:ext uri="{BB962C8B-B14F-4D97-AF65-F5344CB8AC3E}">
        <p14:creationId xmlns:p14="http://schemas.microsoft.com/office/powerpoint/2010/main" xmlns="" val="214810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the end, you have a good set of notes on which to base your piece of formal writing.</a:t>
            </a:r>
            <a:endParaRPr lang="en-CA" dirty="0"/>
          </a:p>
        </p:txBody>
      </p:sp>
      <p:sp>
        <p:nvSpPr>
          <p:cNvPr id="3" name="Content Placeholder 2"/>
          <p:cNvSpPr>
            <a:spLocks noGrp="1"/>
          </p:cNvSpPr>
          <p:nvPr>
            <p:ph sz="half" idx="1"/>
          </p:nvPr>
        </p:nvSpPr>
        <p:spPr/>
        <p:txBody>
          <a:bodyPr/>
          <a:lstStyle/>
          <a:p>
            <a:endParaRPr lang="en-CA"/>
          </a:p>
        </p:txBody>
      </p:sp>
      <p:sp>
        <p:nvSpPr>
          <p:cNvPr id="4" name="Content Placeholder 3"/>
          <p:cNvSpPr>
            <a:spLocks noGrp="1"/>
          </p:cNvSpPr>
          <p:nvPr>
            <p:ph sz="half" idx="2"/>
          </p:nvPr>
        </p:nvSpPr>
        <p:spPr/>
        <p:txBody>
          <a:bodyPr/>
          <a:lstStyle/>
          <a:p>
            <a:endParaRPr lang="en-CA" dirty="0"/>
          </a:p>
        </p:txBody>
      </p:sp>
      <p:pic>
        <p:nvPicPr>
          <p:cNvPr id="5" name="Content Placeholder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36673" y="1772816"/>
            <a:ext cx="6870653" cy="4525963"/>
          </a:xfrm>
          <a:prstGeom prst="rect">
            <a:avLst/>
          </a:prstGeom>
        </p:spPr>
      </p:pic>
    </p:spTree>
    <p:extLst>
      <p:ext uri="{BB962C8B-B14F-4D97-AF65-F5344CB8AC3E}">
        <p14:creationId xmlns:p14="http://schemas.microsoft.com/office/powerpoint/2010/main" xmlns="" val="2081268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formal writing look like?</a:t>
            </a:r>
            <a:endParaRPr lang="en-CA" dirty="0"/>
          </a:p>
        </p:txBody>
      </p:sp>
      <p:sp>
        <p:nvSpPr>
          <p:cNvPr id="3" name="Content Placeholder 2"/>
          <p:cNvSpPr>
            <a:spLocks noGrp="1"/>
          </p:cNvSpPr>
          <p:nvPr>
            <p:ph idx="1"/>
          </p:nvPr>
        </p:nvSpPr>
        <p:spPr/>
        <p:txBody>
          <a:bodyPr/>
          <a:lstStyle/>
          <a:p>
            <a:r>
              <a:rPr lang="en-US" dirty="0" smtClean="0"/>
              <a:t>Formal writing uses specific verbs and nouns.</a:t>
            </a:r>
          </a:p>
          <a:p>
            <a:r>
              <a:rPr lang="en-US" dirty="0" smtClean="0"/>
              <a:t>Formal writing does not contain slang or “hallway talk.”</a:t>
            </a:r>
          </a:p>
          <a:p>
            <a:r>
              <a:rPr lang="en-US" dirty="0" smtClean="0"/>
              <a:t>Formal writing attempts to explain something as clearly as possible.</a:t>
            </a:r>
            <a:endParaRPr lang="en-CA" dirty="0"/>
          </a:p>
        </p:txBody>
      </p:sp>
    </p:spTree>
    <p:extLst>
      <p:ext uri="{BB962C8B-B14F-4D97-AF65-F5344CB8AC3E}">
        <p14:creationId xmlns:p14="http://schemas.microsoft.com/office/powerpoint/2010/main" xmlns="" val="299631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formal writing usually arranged?</a:t>
            </a:r>
            <a:endParaRPr lang="en-CA" dirty="0"/>
          </a:p>
        </p:txBody>
      </p:sp>
      <p:sp>
        <p:nvSpPr>
          <p:cNvPr id="3" name="Content Placeholder 2"/>
          <p:cNvSpPr>
            <a:spLocks noGrp="1"/>
          </p:cNvSpPr>
          <p:nvPr>
            <p:ph idx="1"/>
          </p:nvPr>
        </p:nvSpPr>
        <p:spPr/>
        <p:txBody>
          <a:bodyPr/>
          <a:lstStyle/>
          <a:p>
            <a:r>
              <a:rPr lang="en-US" dirty="0" smtClean="0"/>
              <a:t>It can be arranged in many ways, but ultimately it follows this format:</a:t>
            </a:r>
          </a:p>
          <a:p>
            <a:endParaRPr lang="en-US" dirty="0"/>
          </a:p>
          <a:p>
            <a:r>
              <a:rPr lang="en-US" dirty="0" smtClean="0"/>
              <a:t>Introduction of topic</a:t>
            </a:r>
          </a:p>
          <a:p>
            <a:r>
              <a:rPr lang="en-US" dirty="0" smtClean="0"/>
              <a:t>Evidence for topic</a:t>
            </a:r>
          </a:p>
          <a:p>
            <a:r>
              <a:rPr lang="en-US" dirty="0" smtClean="0"/>
              <a:t>Conclusion that attempts to give the reader something to think about.</a:t>
            </a:r>
            <a:endParaRPr lang="en-CA" dirty="0"/>
          </a:p>
        </p:txBody>
      </p:sp>
    </p:spTree>
    <p:extLst>
      <p:ext uri="{BB962C8B-B14F-4D97-AF65-F5344CB8AC3E}">
        <p14:creationId xmlns:p14="http://schemas.microsoft.com/office/powerpoint/2010/main" xmlns="" val="2571608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Formal Writing and our “Idea Diagram”</a:t>
            </a:r>
            <a:endParaRPr lang="en-CA"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36673" y="1600200"/>
            <a:ext cx="6870653" cy="4525963"/>
          </a:xfrm>
        </p:spPr>
      </p:pic>
    </p:spTree>
    <p:extLst>
      <p:ext uri="{BB962C8B-B14F-4D97-AF65-F5344CB8AC3E}">
        <p14:creationId xmlns:p14="http://schemas.microsoft.com/office/powerpoint/2010/main" xmlns="" val="3706226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diagram parts</a:t>
            </a:r>
            <a:endParaRPr lang="en-CA" dirty="0"/>
          </a:p>
        </p:txBody>
      </p:sp>
      <p:sp>
        <p:nvSpPr>
          <p:cNvPr id="3" name="Content Placeholder 2"/>
          <p:cNvSpPr>
            <a:spLocks noGrp="1"/>
          </p:cNvSpPr>
          <p:nvPr>
            <p:ph idx="1"/>
          </p:nvPr>
        </p:nvSpPr>
        <p:spPr/>
        <p:txBody>
          <a:bodyPr/>
          <a:lstStyle/>
          <a:p>
            <a:r>
              <a:rPr lang="en-US" b="1" dirty="0" smtClean="0"/>
              <a:t>Topic</a:t>
            </a:r>
            <a:r>
              <a:rPr lang="en-US" dirty="0" smtClean="0"/>
              <a:t>=What you’re trying to talk about.</a:t>
            </a:r>
          </a:p>
          <a:p>
            <a:r>
              <a:rPr lang="en-US" b="1" dirty="0" smtClean="0"/>
              <a:t>Introduction</a:t>
            </a:r>
            <a:r>
              <a:rPr lang="en-US" dirty="0" smtClean="0"/>
              <a:t>=You introduce the ideas that you will discuss.</a:t>
            </a:r>
          </a:p>
          <a:p>
            <a:r>
              <a:rPr lang="en-US" b="1" dirty="0" smtClean="0"/>
              <a:t>Subtopics</a:t>
            </a:r>
            <a:r>
              <a:rPr lang="en-US" dirty="0" smtClean="0"/>
              <a:t>=The evidence you use to prove your topic.</a:t>
            </a:r>
          </a:p>
          <a:p>
            <a:r>
              <a:rPr lang="en-US" b="1" dirty="0" smtClean="0"/>
              <a:t>Details</a:t>
            </a:r>
            <a:r>
              <a:rPr lang="en-US" dirty="0" smtClean="0"/>
              <a:t>=The details that support each </a:t>
            </a:r>
          </a:p>
          <a:p>
            <a:r>
              <a:rPr lang="en-US" b="1" dirty="0" smtClean="0"/>
              <a:t>Conclusion</a:t>
            </a:r>
            <a:r>
              <a:rPr lang="en-US" dirty="0" smtClean="0"/>
              <a:t>=You wrap up your topic and give the reader something to think about.</a:t>
            </a:r>
          </a:p>
          <a:p>
            <a:endParaRPr lang="en-CA" dirty="0"/>
          </a:p>
        </p:txBody>
      </p:sp>
    </p:spTree>
    <p:extLst>
      <p:ext uri="{BB962C8B-B14F-4D97-AF65-F5344CB8AC3E}">
        <p14:creationId xmlns:p14="http://schemas.microsoft.com/office/powerpoint/2010/main" xmlns="" val="1621284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Each section implies a paragraph.</a:t>
            </a:r>
            <a:endParaRPr lang="en-CA"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36673" y="1600200"/>
            <a:ext cx="6870653" cy="4525963"/>
          </a:xfrm>
        </p:spPr>
      </p:pic>
      <p:cxnSp>
        <p:nvCxnSpPr>
          <p:cNvPr id="6" name="Straight Arrow Connector 5"/>
          <p:cNvCxnSpPr/>
          <p:nvPr/>
        </p:nvCxnSpPr>
        <p:spPr>
          <a:xfrm>
            <a:off x="2555776" y="1988840"/>
            <a:ext cx="172819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475656" y="1592796"/>
            <a:ext cx="1656184" cy="3960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Paragraph 1</a:t>
            </a:r>
            <a:endParaRPr lang="en-CA" dirty="0">
              <a:solidFill>
                <a:schemeClr val="bg1"/>
              </a:solidFill>
            </a:endParaRPr>
          </a:p>
        </p:txBody>
      </p:sp>
      <p:cxnSp>
        <p:nvCxnSpPr>
          <p:cNvPr id="9" name="Straight Arrow Connector 8"/>
          <p:cNvCxnSpPr/>
          <p:nvPr/>
        </p:nvCxnSpPr>
        <p:spPr>
          <a:xfrm>
            <a:off x="1043608" y="2708920"/>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411760" y="2492896"/>
            <a:ext cx="1296144"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724128" y="2492896"/>
            <a:ext cx="648072"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7596336" y="2492896"/>
            <a:ext cx="288032"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619672" y="5733256"/>
            <a:ext cx="144016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827584" y="2492896"/>
            <a:ext cx="21602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CA" dirty="0"/>
          </a:p>
        </p:txBody>
      </p:sp>
      <p:sp>
        <p:nvSpPr>
          <p:cNvPr id="19" name="Rectangle 18"/>
          <p:cNvSpPr/>
          <p:nvPr/>
        </p:nvSpPr>
        <p:spPr>
          <a:xfrm>
            <a:off x="2195736" y="2348880"/>
            <a:ext cx="216024" cy="2520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CA" dirty="0"/>
          </a:p>
        </p:txBody>
      </p:sp>
      <p:sp>
        <p:nvSpPr>
          <p:cNvPr id="20" name="Rectangle 19"/>
          <p:cNvSpPr/>
          <p:nvPr/>
        </p:nvSpPr>
        <p:spPr>
          <a:xfrm>
            <a:off x="6372200" y="2348880"/>
            <a:ext cx="216024" cy="2520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CA" dirty="0"/>
          </a:p>
        </p:txBody>
      </p:sp>
      <p:sp>
        <p:nvSpPr>
          <p:cNvPr id="21" name="Rectangle 20"/>
          <p:cNvSpPr/>
          <p:nvPr/>
        </p:nvSpPr>
        <p:spPr>
          <a:xfrm>
            <a:off x="7740352" y="2168860"/>
            <a:ext cx="432048" cy="324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CA" dirty="0"/>
          </a:p>
        </p:txBody>
      </p:sp>
      <p:sp>
        <p:nvSpPr>
          <p:cNvPr id="22" name="Rectangle 21"/>
          <p:cNvSpPr/>
          <p:nvPr/>
        </p:nvSpPr>
        <p:spPr>
          <a:xfrm>
            <a:off x="1367644" y="5733256"/>
            <a:ext cx="25202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CA" dirty="0"/>
          </a:p>
        </p:txBody>
      </p:sp>
    </p:spTree>
    <p:extLst>
      <p:ext uri="{BB962C8B-B14F-4D97-AF65-F5344CB8AC3E}">
        <p14:creationId xmlns:p14="http://schemas.microsoft.com/office/powerpoint/2010/main" xmlns="" val="1257578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choose your topic.</a:t>
            </a:r>
            <a:endParaRPr lang="en-CA" dirty="0"/>
          </a:p>
        </p:txBody>
      </p:sp>
      <p:pic>
        <p:nvPicPr>
          <p:cNvPr id="2050"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tretch>
            <a:fillRect/>
          </a:stretch>
        </p:blipFill>
        <p:spPr bwMode="auto">
          <a:xfrm>
            <a:off x="683568" y="1412776"/>
            <a:ext cx="7200800" cy="23984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Content Placeholder 8"/>
          <p:cNvSpPr>
            <a:spLocks noGrp="1"/>
          </p:cNvSpPr>
          <p:nvPr>
            <p:ph sz="half" idx="2"/>
          </p:nvPr>
        </p:nvSpPr>
        <p:spPr>
          <a:xfrm>
            <a:off x="683568" y="4149080"/>
            <a:ext cx="8003232" cy="2232248"/>
          </a:xfrm>
        </p:spPr>
        <p:txBody>
          <a:bodyPr>
            <a:normAutofit lnSpcReduction="10000"/>
          </a:bodyPr>
          <a:lstStyle/>
          <a:p>
            <a:r>
              <a:rPr lang="en-US" dirty="0" smtClean="0"/>
              <a:t>Choose a topic you can really write about. </a:t>
            </a:r>
          </a:p>
          <a:p>
            <a:r>
              <a:rPr lang="en-US" dirty="0" smtClean="0"/>
              <a:t>Specific topics tend to be easier to write about than general ones.</a:t>
            </a:r>
          </a:p>
          <a:p>
            <a:pPr lvl="1"/>
            <a:r>
              <a:rPr lang="en-US" dirty="0" smtClean="0"/>
              <a:t>“The top three parts of a perfect vacation” is easier to write about than “vacations.”</a:t>
            </a:r>
            <a:endParaRPr lang="en-CA" dirty="0"/>
          </a:p>
        </p:txBody>
      </p:sp>
      <p:sp>
        <p:nvSpPr>
          <p:cNvPr id="10" name="TextBox 9"/>
          <p:cNvSpPr txBox="1"/>
          <p:nvPr/>
        </p:nvSpPr>
        <p:spPr>
          <a:xfrm>
            <a:off x="3059832" y="1948190"/>
            <a:ext cx="2448272" cy="523220"/>
          </a:xfrm>
          <a:prstGeom prst="rect">
            <a:avLst/>
          </a:prstGeom>
          <a:noFill/>
        </p:spPr>
        <p:txBody>
          <a:bodyPr wrap="square" rtlCol="0">
            <a:spAutoFit/>
          </a:bodyPr>
          <a:lstStyle/>
          <a:p>
            <a:r>
              <a:rPr lang="en-US" sz="1400" dirty="0" smtClean="0"/>
              <a:t>Top three parts of a perfect vacation.</a:t>
            </a:r>
            <a:endParaRPr lang="en-CA" sz="1400" dirty="0"/>
          </a:p>
        </p:txBody>
      </p:sp>
    </p:spTree>
    <p:extLst>
      <p:ext uri="{BB962C8B-B14F-4D97-AF65-F5344CB8AC3E}">
        <p14:creationId xmlns:p14="http://schemas.microsoft.com/office/powerpoint/2010/main" xmlns="" val="82807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Skip the introduction for now.</a:t>
            </a:r>
            <a:endParaRPr lang="en-CA" dirty="0"/>
          </a:p>
        </p:txBody>
      </p:sp>
      <p:sp>
        <p:nvSpPr>
          <p:cNvPr id="3" name="Content Placeholder 2"/>
          <p:cNvSpPr>
            <a:spLocks noGrp="1"/>
          </p:cNvSpPr>
          <p:nvPr>
            <p:ph idx="1"/>
          </p:nvPr>
        </p:nvSpPr>
        <p:spPr>
          <a:xfrm>
            <a:off x="457200" y="4149080"/>
            <a:ext cx="8229600" cy="1977083"/>
          </a:xfrm>
        </p:spPr>
        <p:txBody>
          <a:bodyPr/>
          <a:lstStyle/>
          <a:p>
            <a:r>
              <a:rPr lang="en-US" dirty="0" smtClean="0"/>
              <a:t>You don’t know what you’re introducing yet, so what is there to say?</a:t>
            </a:r>
            <a:endParaRPr lang="en-CA"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5143" y="1844824"/>
            <a:ext cx="8047568" cy="171410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quot;No&quot; Symbol 3"/>
          <p:cNvSpPr/>
          <p:nvPr/>
        </p:nvSpPr>
        <p:spPr>
          <a:xfrm>
            <a:off x="3203848" y="1321325"/>
            <a:ext cx="3096344" cy="2736304"/>
          </a:xfrm>
          <a:prstGeom prst="noSmok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extLst>
      <p:ext uri="{BB962C8B-B14F-4D97-AF65-F5344CB8AC3E}">
        <p14:creationId xmlns:p14="http://schemas.microsoft.com/office/powerpoint/2010/main" xmlns="" val="335456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After your topic, choose your subtopics.</a:t>
            </a:r>
            <a:endParaRPr lang="en-CA" dirty="0"/>
          </a:p>
        </p:txBody>
      </p:sp>
      <p:sp>
        <p:nvSpPr>
          <p:cNvPr id="3" name="Content Placeholder 2"/>
          <p:cNvSpPr>
            <a:spLocks noGrp="1"/>
          </p:cNvSpPr>
          <p:nvPr>
            <p:ph idx="1"/>
          </p:nvPr>
        </p:nvSpPr>
        <p:spPr>
          <a:xfrm>
            <a:off x="457200" y="3573016"/>
            <a:ext cx="8229600" cy="2808312"/>
          </a:xfrm>
        </p:spPr>
        <p:txBody>
          <a:bodyPr>
            <a:normAutofit fontScale="85000" lnSpcReduction="20000"/>
          </a:bodyPr>
          <a:lstStyle/>
          <a:p>
            <a:r>
              <a:rPr lang="en-US" dirty="0" smtClean="0"/>
              <a:t>Subtopics are the evidence you use to support your topic.</a:t>
            </a:r>
          </a:p>
          <a:p>
            <a:r>
              <a:rPr lang="en-US" dirty="0" smtClean="0"/>
              <a:t>Choose four smaller topics within your topic.</a:t>
            </a:r>
          </a:p>
          <a:p>
            <a:r>
              <a:rPr lang="en-US" dirty="0" smtClean="0"/>
              <a:t>Try to write as many complete, note-styled details as possible for each one.</a:t>
            </a:r>
          </a:p>
          <a:p>
            <a:r>
              <a:rPr lang="en-US" dirty="0" smtClean="0"/>
              <a:t>Throw out the subtopic that you can write the least about, or combine it with another similar subtopic.</a:t>
            </a:r>
          </a:p>
          <a:p>
            <a:endParaRPr lang="en-CA"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3" y="1556792"/>
            <a:ext cx="8982075" cy="2105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611560" y="1999951"/>
            <a:ext cx="1440160" cy="276999"/>
          </a:xfrm>
          <a:prstGeom prst="rect">
            <a:avLst/>
          </a:prstGeom>
          <a:noFill/>
        </p:spPr>
        <p:txBody>
          <a:bodyPr wrap="square" rtlCol="0">
            <a:spAutoFit/>
          </a:bodyPr>
          <a:lstStyle/>
          <a:p>
            <a:r>
              <a:rPr lang="en-US" sz="1200" dirty="0" smtClean="0"/>
              <a:t>Seeing new things</a:t>
            </a:r>
            <a:endParaRPr lang="en-CA" sz="1200" dirty="0"/>
          </a:p>
        </p:txBody>
      </p:sp>
      <p:sp>
        <p:nvSpPr>
          <p:cNvPr id="5" name="TextBox 4"/>
          <p:cNvSpPr txBox="1"/>
          <p:nvPr/>
        </p:nvSpPr>
        <p:spPr>
          <a:xfrm>
            <a:off x="2843808" y="1953784"/>
            <a:ext cx="1512168" cy="276999"/>
          </a:xfrm>
          <a:prstGeom prst="rect">
            <a:avLst/>
          </a:prstGeom>
          <a:noFill/>
        </p:spPr>
        <p:txBody>
          <a:bodyPr wrap="square" rtlCol="0">
            <a:spAutoFit/>
          </a:bodyPr>
          <a:lstStyle/>
          <a:p>
            <a:r>
              <a:rPr lang="en-US" sz="1200" dirty="0" smtClean="0"/>
              <a:t>Rest and relaxation</a:t>
            </a:r>
            <a:endParaRPr lang="en-CA" sz="1200" dirty="0"/>
          </a:p>
        </p:txBody>
      </p:sp>
      <p:sp>
        <p:nvSpPr>
          <p:cNvPr id="6" name="TextBox 5"/>
          <p:cNvSpPr txBox="1"/>
          <p:nvPr/>
        </p:nvSpPr>
        <p:spPr>
          <a:xfrm>
            <a:off x="5148064" y="1953784"/>
            <a:ext cx="1440160" cy="430887"/>
          </a:xfrm>
          <a:prstGeom prst="rect">
            <a:avLst/>
          </a:prstGeom>
          <a:noFill/>
        </p:spPr>
        <p:txBody>
          <a:bodyPr wrap="square" rtlCol="0">
            <a:spAutoFit/>
          </a:bodyPr>
          <a:lstStyle/>
          <a:p>
            <a:r>
              <a:rPr lang="en-US" sz="1100" dirty="0" smtClean="0"/>
              <a:t>Not having to go to school</a:t>
            </a:r>
            <a:endParaRPr lang="en-CA" sz="1100" dirty="0"/>
          </a:p>
        </p:txBody>
      </p:sp>
      <p:sp>
        <p:nvSpPr>
          <p:cNvPr id="7" name="TextBox 6"/>
          <p:cNvSpPr txBox="1"/>
          <p:nvPr/>
        </p:nvSpPr>
        <p:spPr>
          <a:xfrm>
            <a:off x="7380312" y="1999951"/>
            <a:ext cx="1512168" cy="276999"/>
          </a:xfrm>
          <a:prstGeom prst="rect">
            <a:avLst/>
          </a:prstGeom>
          <a:noFill/>
        </p:spPr>
        <p:txBody>
          <a:bodyPr wrap="square" rtlCol="0">
            <a:spAutoFit/>
          </a:bodyPr>
          <a:lstStyle/>
          <a:p>
            <a:r>
              <a:rPr lang="en-US" sz="1200" dirty="0" smtClean="0"/>
              <a:t>Trying different foods</a:t>
            </a:r>
            <a:endParaRPr lang="en-CA" sz="1200" dirty="0"/>
          </a:p>
        </p:txBody>
      </p:sp>
    </p:spTree>
    <p:extLst>
      <p:ext uri="{BB962C8B-B14F-4D97-AF65-F5344CB8AC3E}">
        <p14:creationId xmlns:p14="http://schemas.microsoft.com/office/powerpoint/2010/main" xmlns="" val="268803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605</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Using the Idea Diagram for Formal Writing</vt:lpstr>
      <vt:lpstr>What does formal writing look like?</vt:lpstr>
      <vt:lpstr>How is formal writing usually arranged?</vt:lpstr>
      <vt:lpstr>Formal Writing and our “Idea Diagram”</vt:lpstr>
      <vt:lpstr>Idea diagram parts</vt:lpstr>
      <vt:lpstr>Each section implies a paragraph.</vt:lpstr>
      <vt:lpstr>First, choose your topic.</vt:lpstr>
      <vt:lpstr>Skip the introduction for now.</vt:lpstr>
      <vt:lpstr>After your topic, choose your subtopics.</vt:lpstr>
      <vt:lpstr>Details for subtopics.</vt:lpstr>
      <vt:lpstr>Now that you know your subtopics, write your introduction.</vt:lpstr>
      <vt:lpstr>And finally, your conclusion.</vt:lpstr>
      <vt:lpstr>In the end, you have a good set of notes on which to base your piece of formal writing.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Writing</dc:title>
  <dc:creator>Cthulhu</dc:creator>
  <cp:lastModifiedBy>Bishop</cp:lastModifiedBy>
  <cp:revision>25</cp:revision>
  <dcterms:created xsi:type="dcterms:W3CDTF">2013-01-08T18:37:47Z</dcterms:created>
  <dcterms:modified xsi:type="dcterms:W3CDTF">2013-01-10T11:17:32Z</dcterms:modified>
</cp:coreProperties>
</file>