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59" r:id="rId6"/>
    <p:sldId id="261" r:id="rId7"/>
    <p:sldId id="280" r:id="rId8"/>
    <p:sldId id="281" r:id="rId9"/>
    <p:sldId id="263" r:id="rId10"/>
    <p:sldId id="262" r:id="rId11"/>
    <p:sldId id="267" r:id="rId12"/>
    <p:sldId id="268" r:id="rId13"/>
    <p:sldId id="266" r:id="rId14"/>
    <p:sldId id="265" r:id="rId15"/>
    <p:sldId id="270" r:id="rId16"/>
    <p:sldId id="264" r:id="rId17"/>
    <p:sldId id="269" r:id="rId18"/>
    <p:sldId id="272" r:id="rId19"/>
    <p:sldId id="273" r:id="rId20"/>
    <p:sldId id="283" r:id="rId21"/>
    <p:sldId id="274" r:id="rId22"/>
    <p:sldId id="275" r:id="rId23"/>
    <p:sldId id="276" r:id="rId24"/>
    <p:sldId id="277" r:id="rId25"/>
    <p:sldId id="278" r:id="rId26"/>
    <p:sldId id="279" r:id="rId27"/>
    <p:sldId id="282" r:id="rId28"/>
    <p:sldId id="271" r:id="rId29"/>
    <p:sldId id="284" r:id="rId30"/>
    <p:sldId id="285"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570"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41D00A7-D620-482F-A106-2B9321F41040}" type="datetimeFigureOut">
              <a:rPr lang="en-CA" smtClean="0"/>
              <a:pPr/>
              <a:t>03/12/2012</a:t>
            </a:fld>
            <a:endParaRPr lang="en-CA"/>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CA"/>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10D8050-E3C2-4ADA-B824-8FC177C0AB6D}"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41D00A7-D620-482F-A106-2B9321F41040}" type="datetimeFigureOut">
              <a:rPr lang="en-CA" smtClean="0"/>
              <a:pPr/>
              <a:t>03/12/2012</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B10D8050-E3C2-4ADA-B824-8FC177C0AB6D}"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41D00A7-D620-482F-A106-2B9321F41040}" type="datetimeFigureOut">
              <a:rPr lang="en-CA" smtClean="0"/>
              <a:pPr/>
              <a:t>03/12/2012</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B10D8050-E3C2-4ADA-B824-8FC177C0AB6D}"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41D00A7-D620-482F-A106-2B9321F41040}" type="datetimeFigureOut">
              <a:rPr lang="en-CA" smtClean="0"/>
              <a:pPr/>
              <a:t>03/12/2012</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B10D8050-E3C2-4ADA-B824-8FC177C0AB6D}" type="slidenum">
              <a:rPr lang="en-CA" smtClean="0"/>
              <a:pPr/>
              <a:t>‹#›</a:t>
            </a:fld>
            <a:endParaRPr lang="en-CA"/>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41D00A7-D620-482F-A106-2B9321F41040}" type="datetimeFigureOut">
              <a:rPr lang="en-CA" smtClean="0"/>
              <a:pPr/>
              <a:t>03/12/2012</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B10D8050-E3C2-4ADA-B824-8FC177C0AB6D}" type="slidenum">
              <a:rPr lang="en-CA" smtClean="0"/>
              <a:pPr/>
              <a:t>‹#›</a:t>
            </a:fld>
            <a:endParaRPr lang="en-CA"/>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41D00A7-D620-482F-A106-2B9321F41040}" type="datetimeFigureOut">
              <a:rPr lang="en-CA" smtClean="0"/>
              <a:pPr/>
              <a:t>03/12/2012</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B10D8050-E3C2-4ADA-B824-8FC177C0AB6D}" type="slidenum">
              <a:rPr lang="en-CA" smtClean="0"/>
              <a:pPr/>
              <a:t>‹#›</a:t>
            </a:fld>
            <a:endParaRPr lang="en-CA"/>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41D00A7-D620-482F-A106-2B9321F41040}" type="datetimeFigureOut">
              <a:rPr lang="en-CA" smtClean="0"/>
              <a:pPr/>
              <a:t>03/12/2012</a:t>
            </a:fld>
            <a:endParaRPr lang="en-CA"/>
          </a:p>
        </p:txBody>
      </p:sp>
      <p:sp>
        <p:nvSpPr>
          <p:cNvPr id="8" name="Footer Placeholder 7"/>
          <p:cNvSpPr>
            <a:spLocks noGrp="1"/>
          </p:cNvSpPr>
          <p:nvPr>
            <p:ph type="ftr" sz="quarter" idx="11"/>
          </p:nvPr>
        </p:nvSpPr>
        <p:spPr/>
        <p:txBody>
          <a:bodyPr/>
          <a:lstStyle>
            <a:extLst/>
          </a:lstStyle>
          <a:p>
            <a:endParaRPr lang="en-CA"/>
          </a:p>
        </p:txBody>
      </p:sp>
      <p:sp>
        <p:nvSpPr>
          <p:cNvPr id="9" name="Slide Number Placeholder 8"/>
          <p:cNvSpPr>
            <a:spLocks noGrp="1"/>
          </p:cNvSpPr>
          <p:nvPr>
            <p:ph type="sldNum" sz="quarter" idx="12"/>
          </p:nvPr>
        </p:nvSpPr>
        <p:spPr/>
        <p:txBody>
          <a:bodyPr/>
          <a:lstStyle>
            <a:extLst/>
          </a:lstStyle>
          <a:p>
            <a:fld id="{B10D8050-E3C2-4ADA-B824-8FC177C0AB6D}" type="slidenum">
              <a:rPr lang="en-CA" smtClean="0"/>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A41D00A7-D620-482F-A106-2B9321F41040}" type="datetimeFigureOut">
              <a:rPr lang="en-CA" smtClean="0"/>
              <a:pPr/>
              <a:t>03/12/2012</a:t>
            </a:fld>
            <a:endParaRPr lang="en-CA"/>
          </a:p>
        </p:txBody>
      </p:sp>
      <p:sp>
        <p:nvSpPr>
          <p:cNvPr id="4" name="Footer Placeholder 3"/>
          <p:cNvSpPr>
            <a:spLocks noGrp="1"/>
          </p:cNvSpPr>
          <p:nvPr>
            <p:ph type="ftr" sz="quarter" idx="11"/>
          </p:nvPr>
        </p:nvSpPr>
        <p:spPr/>
        <p:txBody>
          <a:bodyPr/>
          <a:lstStyle>
            <a:extLst/>
          </a:lstStyle>
          <a:p>
            <a:endParaRPr lang="en-CA"/>
          </a:p>
        </p:txBody>
      </p:sp>
      <p:sp>
        <p:nvSpPr>
          <p:cNvPr id="5" name="Slide Number Placeholder 4"/>
          <p:cNvSpPr>
            <a:spLocks noGrp="1"/>
          </p:cNvSpPr>
          <p:nvPr>
            <p:ph type="sldNum" sz="quarter" idx="12"/>
          </p:nvPr>
        </p:nvSpPr>
        <p:spPr/>
        <p:txBody>
          <a:bodyPr/>
          <a:lstStyle>
            <a:extLst/>
          </a:lstStyle>
          <a:p>
            <a:fld id="{B10D8050-E3C2-4ADA-B824-8FC177C0AB6D}" type="slidenum">
              <a:rPr lang="en-CA" smtClean="0"/>
              <a:pPr/>
              <a:t>‹#›</a:t>
            </a:fld>
            <a:endParaRPr lang="en-CA"/>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41D00A7-D620-482F-A106-2B9321F41040}" type="datetimeFigureOut">
              <a:rPr lang="en-CA" smtClean="0"/>
              <a:pPr/>
              <a:t>03/12/2012</a:t>
            </a:fld>
            <a:endParaRPr lang="en-CA"/>
          </a:p>
        </p:txBody>
      </p:sp>
      <p:sp>
        <p:nvSpPr>
          <p:cNvPr id="3" name="Footer Placeholder 2"/>
          <p:cNvSpPr>
            <a:spLocks noGrp="1"/>
          </p:cNvSpPr>
          <p:nvPr>
            <p:ph type="ftr" sz="quarter" idx="11"/>
          </p:nvPr>
        </p:nvSpPr>
        <p:spPr/>
        <p:txBody>
          <a:bodyPr/>
          <a:lstStyle>
            <a:extLst/>
          </a:lstStyle>
          <a:p>
            <a:endParaRPr lang="en-CA"/>
          </a:p>
        </p:txBody>
      </p:sp>
      <p:sp>
        <p:nvSpPr>
          <p:cNvPr id="4" name="Slide Number Placeholder 3"/>
          <p:cNvSpPr>
            <a:spLocks noGrp="1"/>
          </p:cNvSpPr>
          <p:nvPr>
            <p:ph type="sldNum" sz="quarter" idx="12"/>
          </p:nvPr>
        </p:nvSpPr>
        <p:spPr/>
        <p:txBody>
          <a:bodyPr/>
          <a:lstStyle>
            <a:extLst/>
          </a:lstStyle>
          <a:p>
            <a:fld id="{B10D8050-E3C2-4ADA-B824-8FC177C0AB6D}"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A41D00A7-D620-482F-A106-2B9321F41040}" type="datetimeFigureOut">
              <a:rPr lang="en-CA" smtClean="0"/>
              <a:pPr/>
              <a:t>03/12/2012</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B10D8050-E3C2-4ADA-B824-8FC177C0AB6D}" type="slidenum">
              <a:rPr lang="en-CA" smtClean="0"/>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A41D00A7-D620-482F-A106-2B9321F41040}" type="datetimeFigureOut">
              <a:rPr lang="en-CA" smtClean="0"/>
              <a:pPr/>
              <a:t>03/12/2012</a:t>
            </a:fld>
            <a:endParaRPr lang="en-CA"/>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CA"/>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10D8050-E3C2-4ADA-B824-8FC177C0AB6D}" type="slidenum">
              <a:rPr lang="en-CA" smtClean="0"/>
              <a:pPr/>
              <a:t>‹#›</a:t>
            </a:fld>
            <a:endParaRPr lang="en-CA"/>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41D00A7-D620-482F-A106-2B9321F41040}" type="datetimeFigureOut">
              <a:rPr lang="en-CA" smtClean="0"/>
              <a:pPr/>
              <a:t>03/12/2012</a:t>
            </a:fld>
            <a:endParaRPr lang="en-CA"/>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CA"/>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10D8050-E3C2-4ADA-B824-8FC177C0AB6D}"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Genre</a:t>
            </a:r>
            <a:endParaRPr lang="en-CA" dirty="0"/>
          </a:p>
        </p:txBody>
      </p:sp>
      <p:sp>
        <p:nvSpPr>
          <p:cNvPr id="3" name="Subtitle 2"/>
          <p:cNvSpPr>
            <a:spLocks noGrp="1"/>
          </p:cNvSpPr>
          <p:nvPr>
            <p:ph type="subTitle" idx="1"/>
          </p:nvPr>
        </p:nvSpPr>
        <p:spPr/>
        <p:txBody>
          <a:bodyPr/>
          <a:lstStyle/>
          <a:p>
            <a:r>
              <a:rPr lang="en-US" dirty="0" smtClean="0"/>
              <a:t>Literary categories</a:t>
            </a:r>
            <a:endParaRPr lang="en-CA" dirty="0"/>
          </a:p>
        </p:txBody>
      </p:sp>
    </p:spTree>
    <p:extLst>
      <p:ext uri="{BB962C8B-B14F-4D97-AF65-F5344CB8AC3E}">
        <p14:creationId xmlns:p14="http://schemas.microsoft.com/office/powerpoint/2010/main" xmlns="" val="1752639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Fairy tales are a type of folktale with magical elements.</a:t>
            </a:r>
          </a:p>
          <a:p>
            <a:r>
              <a:rPr lang="en-US" dirty="0" smtClean="0"/>
              <a:t>They might have spells, fairies, djinns, or witches who live alongside humans (often royalty). </a:t>
            </a:r>
          </a:p>
          <a:p>
            <a:r>
              <a:rPr lang="en-US" dirty="0" smtClean="0"/>
              <a:t>Fairy tale example:</a:t>
            </a:r>
          </a:p>
          <a:p>
            <a:pPr lvl="1"/>
            <a:r>
              <a:rPr lang="en-US" dirty="0" smtClean="0"/>
              <a:t>“Snow White and the Seven Dwarves”</a:t>
            </a:r>
          </a:p>
          <a:p>
            <a:pPr lvl="1"/>
            <a:r>
              <a:rPr lang="en-US" dirty="0" smtClean="0"/>
              <a:t>“Sleeping Beauty”</a:t>
            </a:r>
          </a:p>
          <a:p>
            <a:r>
              <a:rPr lang="en-US" dirty="0" err="1" smtClean="0"/>
              <a:t>dd</a:t>
            </a:r>
            <a:endParaRPr lang="en-US" dirty="0" smtClean="0"/>
          </a:p>
          <a:p>
            <a:endParaRPr lang="en-CA" dirty="0"/>
          </a:p>
        </p:txBody>
      </p:sp>
      <p:sp>
        <p:nvSpPr>
          <p:cNvPr id="3" name="Title 2"/>
          <p:cNvSpPr>
            <a:spLocks noGrp="1"/>
          </p:cNvSpPr>
          <p:nvPr>
            <p:ph type="title"/>
          </p:nvPr>
        </p:nvSpPr>
        <p:spPr/>
        <p:txBody>
          <a:bodyPr/>
          <a:lstStyle/>
          <a:p>
            <a:r>
              <a:rPr lang="en-US" dirty="0" smtClean="0"/>
              <a:t>Fairy Tale</a:t>
            </a:r>
            <a:endParaRPr lang="en-CA" dirty="0"/>
          </a:p>
        </p:txBody>
      </p:sp>
    </p:spTree>
    <p:extLst>
      <p:ext uri="{BB962C8B-B14F-4D97-AF65-F5344CB8AC3E}">
        <p14:creationId xmlns:p14="http://schemas.microsoft.com/office/powerpoint/2010/main" xmlns="" val="14005435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Fantasy stories can have a wide variety of fantastic elements: fairies, magic, curses, impossible worlds.</a:t>
            </a:r>
          </a:p>
          <a:p>
            <a:r>
              <a:rPr lang="en-US" dirty="0" smtClean="0"/>
              <a:t>Fantasy stories are often created for writing: they are not passed on orally like fairy tales.</a:t>
            </a:r>
          </a:p>
          <a:p>
            <a:r>
              <a:rPr lang="en-US" dirty="0" smtClean="0"/>
              <a:t>Fantasy imagines a recognizable world with some different rules.</a:t>
            </a:r>
          </a:p>
          <a:p>
            <a:r>
              <a:rPr lang="en-US" dirty="0" smtClean="0"/>
              <a:t>Fantasy examples:</a:t>
            </a:r>
          </a:p>
          <a:p>
            <a:pPr lvl="1"/>
            <a:r>
              <a:rPr lang="en-US" dirty="0" smtClean="0"/>
              <a:t>J.R.R. Tolkien’s </a:t>
            </a:r>
            <a:r>
              <a:rPr lang="en-US" i="1" dirty="0" smtClean="0"/>
              <a:t>The Lord of the Rings</a:t>
            </a:r>
            <a:r>
              <a:rPr lang="en-US" dirty="0" smtClean="0"/>
              <a:t> series</a:t>
            </a:r>
            <a:endParaRPr lang="en-US" dirty="0"/>
          </a:p>
          <a:p>
            <a:pPr lvl="1"/>
            <a:r>
              <a:rPr lang="en-US" dirty="0" smtClean="0"/>
              <a:t>J.K. </a:t>
            </a:r>
            <a:r>
              <a:rPr lang="en-US" dirty="0" err="1" smtClean="0"/>
              <a:t>Rowlings</a:t>
            </a:r>
            <a:r>
              <a:rPr lang="en-US" dirty="0" smtClean="0"/>
              <a:t>’ </a:t>
            </a:r>
            <a:r>
              <a:rPr lang="en-US" i="1" dirty="0" smtClean="0"/>
              <a:t>Harry Potter</a:t>
            </a:r>
            <a:r>
              <a:rPr lang="en-US" dirty="0" smtClean="0"/>
              <a:t> series</a:t>
            </a:r>
          </a:p>
          <a:p>
            <a:pPr lvl="1"/>
            <a:r>
              <a:rPr lang="en-US" dirty="0" smtClean="0"/>
              <a:t>Natalie Babbitt’s </a:t>
            </a:r>
            <a:r>
              <a:rPr lang="en-US" i="1" dirty="0" smtClean="0"/>
              <a:t>Tuck Everlasting</a:t>
            </a:r>
            <a:r>
              <a:rPr lang="en-US" dirty="0" smtClean="0"/>
              <a:t>.</a:t>
            </a:r>
          </a:p>
          <a:p>
            <a:r>
              <a:rPr lang="en-US" dirty="0" err="1" smtClean="0"/>
              <a:t>ddd</a:t>
            </a:r>
            <a:endParaRPr lang="en-CA" dirty="0"/>
          </a:p>
        </p:txBody>
      </p:sp>
      <p:sp>
        <p:nvSpPr>
          <p:cNvPr id="3" name="Title 2"/>
          <p:cNvSpPr>
            <a:spLocks noGrp="1"/>
          </p:cNvSpPr>
          <p:nvPr>
            <p:ph type="title"/>
          </p:nvPr>
        </p:nvSpPr>
        <p:spPr/>
        <p:txBody>
          <a:bodyPr/>
          <a:lstStyle/>
          <a:p>
            <a:r>
              <a:rPr lang="en-US" dirty="0" smtClean="0"/>
              <a:t>Fantasy</a:t>
            </a:r>
            <a:endParaRPr lang="en-CA" dirty="0"/>
          </a:p>
        </p:txBody>
      </p:sp>
    </p:spTree>
    <p:extLst>
      <p:ext uri="{BB962C8B-B14F-4D97-AF65-F5344CB8AC3E}">
        <p14:creationId xmlns:p14="http://schemas.microsoft.com/office/powerpoint/2010/main" xmlns="" val="11552582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525963"/>
          </a:xfrm>
        </p:spPr>
        <p:txBody>
          <a:bodyPr>
            <a:normAutofit fontScale="92500"/>
          </a:bodyPr>
          <a:lstStyle/>
          <a:p>
            <a:r>
              <a:rPr lang="en-US" dirty="0" smtClean="0"/>
              <a:t>Science fiction is a type of fantasy where new technology changes reality as we know it.</a:t>
            </a:r>
          </a:p>
          <a:p>
            <a:r>
              <a:rPr lang="en-US" dirty="0" smtClean="0"/>
              <a:t>Science fiction imagines a reality where a new technology changes humans’ lifestyles: space travel, special genetic modifications, artificial intelligence, etc. </a:t>
            </a:r>
          </a:p>
          <a:p>
            <a:r>
              <a:rPr lang="en-US" dirty="0" smtClean="0"/>
              <a:t>Science Fiction examples:</a:t>
            </a:r>
          </a:p>
          <a:p>
            <a:pPr lvl="1"/>
            <a:r>
              <a:rPr lang="en-US" dirty="0" smtClean="0"/>
              <a:t>Douglas Adams’ </a:t>
            </a:r>
            <a:r>
              <a:rPr lang="en-US" i="1" dirty="0" smtClean="0"/>
              <a:t>The Hitchhikers’ Guide to the Galaxy</a:t>
            </a:r>
            <a:r>
              <a:rPr lang="en-US" dirty="0" smtClean="0"/>
              <a:t>.</a:t>
            </a:r>
          </a:p>
          <a:p>
            <a:pPr lvl="1"/>
            <a:r>
              <a:rPr lang="en-US" dirty="0" smtClean="0"/>
              <a:t>Robert A. </a:t>
            </a:r>
            <a:r>
              <a:rPr lang="en-US" dirty="0" err="1" smtClean="0"/>
              <a:t>Heinlen’s</a:t>
            </a:r>
            <a:r>
              <a:rPr lang="en-US" dirty="0" smtClean="0"/>
              <a:t> </a:t>
            </a:r>
            <a:r>
              <a:rPr lang="en-US" i="1" dirty="0" smtClean="0"/>
              <a:t>Starship Troopers</a:t>
            </a:r>
            <a:endParaRPr lang="en-US" dirty="0" smtClean="0"/>
          </a:p>
          <a:p>
            <a:pPr lvl="1"/>
            <a:r>
              <a:rPr lang="en-US" dirty="0" smtClean="0"/>
              <a:t>Orson Scott Card’s </a:t>
            </a:r>
            <a:r>
              <a:rPr lang="en-US" i="1" dirty="0" smtClean="0"/>
              <a:t>Ender’s Game</a:t>
            </a:r>
            <a:r>
              <a:rPr lang="en-US" dirty="0" smtClean="0"/>
              <a:t>.</a:t>
            </a:r>
          </a:p>
          <a:p>
            <a:r>
              <a:rPr lang="en-US" dirty="0" err="1" smtClean="0"/>
              <a:t>ddd</a:t>
            </a:r>
            <a:endParaRPr lang="en-US" dirty="0" smtClean="0"/>
          </a:p>
          <a:p>
            <a:endParaRPr lang="en-CA" i="1" dirty="0"/>
          </a:p>
        </p:txBody>
      </p:sp>
      <p:sp>
        <p:nvSpPr>
          <p:cNvPr id="3" name="Title 2"/>
          <p:cNvSpPr>
            <a:spLocks noGrp="1"/>
          </p:cNvSpPr>
          <p:nvPr>
            <p:ph type="title"/>
          </p:nvPr>
        </p:nvSpPr>
        <p:spPr/>
        <p:txBody>
          <a:bodyPr/>
          <a:lstStyle/>
          <a:p>
            <a:r>
              <a:rPr lang="en-US" dirty="0" smtClean="0"/>
              <a:t>Science Fiction</a:t>
            </a:r>
            <a:endParaRPr lang="en-CA" dirty="0"/>
          </a:p>
        </p:txBody>
      </p:sp>
    </p:spTree>
    <p:extLst>
      <p:ext uri="{BB962C8B-B14F-4D97-AF65-F5344CB8AC3E}">
        <p14:creationId xmlns:p14="http://schemas.microsoft.com/office/powerpoint/2010/main" xmlns="" val="42296267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Historical fiction imagines life in a specific period in the past. </a:t>
            </a:r>
          </a:p>
          <a:p>
            <a:r>
              <a:rPr lang="en-US" dirty="0" smtClean="0"/>
              <a:t>For example, the story might take place 100 years ago, or 2000 years ago, or even 2 years ago. </a:t>
            </a:r>
          </a:p>
          <a:p>
            <a:r>
              <a:rPr lang="en-US" dirty="0" smtClean="0"/>
              <a:t>“Contemporary fiction” takes place today, or in the recent past. </a:t>
            </a:r>
          </a:p>
          <a:p>
            <a:r>
              <a:rPr lang="en-US" dirty="0" smtClean="0"/>
              <a:t>Examples of historical fiction:</a:t>
            </a:r>
          </a:p>
          <a:p>
            <a:pPr lvl="1"/>
            <a:r>
              <a:rPr lang="en-US" dirty="0" smtClean="0"/>
              <a:t>Mario </a:t>
            </a:r>
            <a:r>
              <a:rPr lang="en-US" dirty="0" err="1" smtClean="0"/>
              <a:t>Puzo’s</a:t>
            </a:r>
            <a:r>
              <a:rPr lang="en-US" dirty="0" smtClean="0"/>
              <a:t> </a:t>
            </a:r>
            <a:r>
              <a:rPr lang="en-US" i="1" dirty="0" smtClean="0"/>
              <a:t>The Godfather</a:t>
            </a:r>
            <a:r>
              <a:rPr lang="en-US" dirty="0" smtClean="0"/>
              <a:t>.</a:t>
            </a:r>
          </a:p>
          <a:p>
            <a:r>
              <a:rPr lang="en-US" dirty="0"/>
              <a:t>f</a:t>
            </a:r>
            <a:endParaRPr lang="en-US" dirty="0" smtClean="0"/>
          </a:p>
          <a:p>
            <a:endParaRPr lang="en-US" dirty="0" smtClean="0"/>
          </a:p>
          <a:p>
            <a:endParaRPr lang="en-CA" dirty="0"/>
          </a:p>
        </p:txBody>
      </p:sp>
      <p:sp>
        <p:nvSpPr>
          <p:cNvPr id="3" name="Title 2"/>
          <p:cNvSpPr>
            <a:spLocks noGrp="1"/>
          </p:cNvSpPr>
          <p:nvPr>
            <p:ph type="title"/>
          </p:nvPr>
        </p:nvSpPr>
        <p:spPr/>
        <p:txBody>
          <a:bodyPr/>
          <a:lstStyle/>
          <a:p>
            <a:r>
              <a:rPr lang="en-US" dirty="0" smtClean="0"/>
              <a:t>Historical fiction</a:t>
            </a:r>
            <a:endParaRPr lang="en-CA" dirty="0"/>
          </a:p>
        </p:txBody>
      </p:sp>
    </p:spTree>
    <p:extLst>
      <p:ext uri="{BB962C8B-B14F-4D97-AF65-F5344CB8AC3E}">
        <p14:creationId xmlns:p14="http://schemas.microsoft.com/office/powerpoint/2010/main" xmlns="" val="41989698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Mystery stories provide a problem and give small clues so the reader can try to solve the problem. The clues and the solution are revealed at the end.</a:t>
            </a:r>
          </a:p>
          <a:p>
            <a:r>
              <a:rPr lang="en-US" dirty="0" smtClean="0"/>
              <a:t>Examples of mystery stories:</a:t>
            </a:r>
          </a:p>
          <a:p>
            <a:pPr lvl="1"/>
            <a:r>
              <a:rPr lang="en-US" dirty="0" smtClean="0"/>
              <a:t>Agatha Christie’s </a:t>
            </a:r>
            <a:r>
              <a:rPr lang="en-US" i="1" dirty="0" smtClean="0"/>
              <a:t>Murder on the Nile</a:t>
            </a:r>
            <a:r>
              <a:rPr lang="en-US" dirty="0" smtClean="0"/>
              <a:t>.</a:t>
            </a:r>
          </a:p>
          <a:p>
            <a:pPr lvl="1"/>
            <a:r>
              <a:rPr lang="en-US" dirty="0" smtClean="0"/>
              <a:t>The Sherlock Holmes series.</a:t>
            </a:r>
          </a:p>
          <a:p>
            <a:pPr lvl="1"/>
            <a:r>
              <a:rPr lang="en-US" dirty="0" smtClean="0"/>
              <a:t>G.K. Chesterton’s </a:t>
            </a:r>
            <a:r>
              <a:rPr lang="en-US" i="1" dirty="0" smtClean="0"/>
              <a:t>Father Brown</a:t>
            </a:r>
            <a:r>
              <a:rPr lang="en-US" dirty="0" smtClean="0"/>
              <a:t> series.</a:t>
            </a:r>
          </a:p>
          <a:p>
            <a:r>
              <a:rPr lang="en-US" dirty="0"/>
              <a:t>f</a:t>
            </a:r>
            <a:endParaRPr lang="en-CA" dirty="0"/>
          </a:p>
        </p:txBody>
      </p:sp>
      <p:sp>
        <p:nvSpPr>
          <p:cNvPr id="3" name="Title 2"/>
          <p:cNvSpPr>
            <a:spLocks noGrp="1"/>
          </p:cNvSpPr>
          <p:nvPr>
            <p:ph type="title"/>
          </p:nvPr>
        </p:nvSpPr>
        <p:spPr/>
        <p:txBody>
          <a:bodyPr/>
          <a:lstStyle/>
          <a:p>
            <a:r>
              <a:rPr lang="en-US" dirty="0" smtClean="0"/>
              <a:t>Mystery</a:t>
            </a:r>
            <a:endParaRPr lang="en-CA" dirty="0"/>
          </a:p>
        </p:txBody>
      </p:sp>
    </p:spTree>
    <p:extLst>
      <p:ext uri="{BB962C8B-B14F-4D97-AF65-F5344CB8AC3E}">
        <p14:creationId xmlns:p14="http://schemas.microsoft.com/office/powerpoint/2010/main" xmlns="" val="3787567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Suspense thrillers depend on building suspense. They put their characters into scary situations and depend on the characters accomplishing tasks with very little time.</a:t>
            </a:r>
          </a:p>
          <a:p>
            <a:r>
              <a:rPr lang="en-US" dirty="0" smtClean="0"/>
              <a:t>They depend on “pathetic irony,” where the reader knows things that the characters in the story do not know.</a:t>
            </a:r>
          </a:p>
          <a:p>
            <a:r>
              <a:rPr lang="en-US" dirty="0" smtClean="0"/>
              <a:t>Suspense Thriller examples may include:</a:t>
            </a:r>
          </a:p>
          <a:p>
            <a:pPr lvl="1"/>
            <a:r>
              <a:rPr lang="en-US" dirty="0" smtClean="0"/>
              <a:t>Stephen King’s </a:t>
            </a:r>
            <a:r>
              <a:rPr lang="en-US" i="1" dirty="0" smtClean="0"/>
              <a:t>The Shining</a:t>
            </a:r>
            <a:r>
              <a:rPr lang="en-US" dirty="0" smtClean="0"/>
              <a:t>.</a:t>
            </a:r>
          </a:p>
          <a:p>
            <a:r>
              <a:rPr lang="en-US" dirty="0" err="1" smtClean="0"/>
              <a:t>dd</a:t>
            </a:r>
            <a:endParaRPr lang="en-CA" dirty="0"/>
          </a:p>
        </p:txBody>
      </p:sp>
      <p:sp>
        <p:nvSpPr>
          <p:cNvPr id="3" name="Title 2"/>
          <p:cNvSpPr>
            <a:spLocks noGrp="1"/>
          </p:cNvSpPr>
          <p:nvPr>
            <p:ph type="title"/>
          </p:nvPr>
        </p:nvSpPr>
        <p:spPr/>
        <p:txBody>
          <a:bodyPr/>
          <a:lstStyle/>
          <a:p>
            <a:r>
              <a:rPr lang="en-US" dirty="0" smtClean="0"/>
              <a:t>Suspense Thriller</a:t>
            </a:r>
            <a:endParaRPr lang="en-CA" dirty="0"/>
          </a:p>
        </p:txBody>
      </p:sp>
    </p:spTree>
    <p:extLst>
      <p:ext uri="{BB962C8B-B14F-4D97-AF65-F5344CB8AC3E}">
        <p14:creationId xmlns:p14="http://schemas.microsoft.com/office/powerpoint/2010/main" xmlns="" val="32280966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Western stories usually take place in “The Old West,” in America during the 1800s.</a:t>
            </a:r>
          </a:p>
          <a:p>
            <a:r>
              <a:rPr lang="en-US" dirty="0" smtClean="0"/>
              <a:t>They can also take place anywhere or any time when the law has little control over an area.</a:t>
            </a:r>
          </a:p>
          <a:p>
            <a:r>
              <a:rPr lang="en-US" dirty="0" smtClean="0"/>
              <a:t>They depend on the tension between the government-based law and the rules people make with one another. </a:t>
            </a:r>
          </a:p>
          <a:p>
            <a:r>
              <a:rPr lang="en-US" dirty="0" smtClean="0"/>
              <a:t>Western examples may include:</a:t>
            </a:r>
          </a:p>
          <a:p>
            <a:r>
              <a:rPr lang="en-US" dirty="0" err="1" smtClean="0"/>
              <a:t>dd</a:t>
            </a:r>
            <a:endParaRPr lang="en-US" dirty="0" smtClean="0"/>
          </a:p>
        </p:txBody>
      </p:sp>
      <p:sp>
        <p:nvSpPr>
          <p:cNvPr id="3" name="Title 2"/>
          <p:cNvSpPr>
            <a:spLocks noGrp="1"/>
          </p:cNvSpPr>
          <p:nvPr>
            <p:ph type="title"/>
          </p:nvPr>
        </p:nvSpPr>
        <p:spPr/>
        <p:txBody>
          <a:bodyPr/>
          <a:lstStyle/>
          <a:p>
            <a:r>
              <a:rPr lang="en-US" dirty="0" smtClean="0"/>
              <a:t>Western</a:t>
            </a:r>
            <a:endParaRPr lang="en-CA" dirty="0"/>
          </a:p>
        </p:txBody>
      </p:sp>
    </p:spTree>
    <p:extLst>
      <p:ext uri="{BB962C8B-B14F-4D97-AF65-F5344CB8AC3E}">
        <p14:creationId xmlns:p14="http://schemas.microsoft.com/office/powerpoint/2010/main" xmlns="" val="26989740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Romance stories describe romantic relationships. </a:t>
            </a:r>
            <a:endParaRPr lang="en-US" dirty="0"/>
          </a:p>
          <a:p>
            <a:r>
              <a:rPr lang="en-US" dirty="0" smtClean="0"/>
              <a:t>They can be very innocent or, well, not innocent. </a:t>
            </a:r>
          </a:p>
          <a:p>
            <a:r>
              <a:rPr lang="en-US" dirty="0" smtClean="0"/>
              <a:t>Romance examples may include:</a:t>
            </a:r>
          </a:p>
          <a:p>
            <a:pPr lvl="1"/>
            <a:r>
              <a:rPr lang="en-US" i="1" dirty="0" smtClean="0"/>
              <a:t>The Notebook</a:t>
            </a:r>
            <a:r>
              <a:rPr lang="en-US" dirty="0" smtClean="0"/>
              <a:t>.</a:t>
            </a:r>
          </a:p>
          <a:p>
            <a:r>
              <a:rPr lang="en-US" i="1" dirty="0" err="1" smtClean="0"/>
              <a:t>Ddd</a:t>
            </a:r>
            <a:endParaRPr lang="en-US" i="1" dirty="0" smtClean="0"/>
          </a:p>
          <a:p>
            <a:endParaRPr lang="en-US" i="1" dirty="0" smtClean="0"/>
          </a:p>
        </p:txBody>
      </p:sp>
      <p:sp>
        <p:nvSpPr>
          <p:cNvPr id="3" name="Title 2"/>
          <p:cNvSpPr>
            <a:spLocks noGrp="1"/>
          </p:cNvSpPr>
          <p:nvPr>
            <p:ph type="title"/>
          </p:nvPr>
        </p:nvSpPr>
        <p:spPr/>
        <p:txBody>
          <a:bodyPr/>
          <a:lstStyle/>
          <a:p>
            <a:r>
              <a:rPr lang="en-US" dirty="0" smtClean="0"/>
              <a:t>Romance</a:t>
            </a:r>
            <a:endParaRPr lang="en-CA" dirty="0"/>
          </a:p>
        </p:txBody>
      </p:sp>
    </p:spTree>
    <p:extLst>
      <p:ext uri="{BB962C8B-B14F-4D97-AF65-F5344CB8AC3E}">
        <p14:creationId xmlns:p14="http://schemas.microsoft.com/office/powerpoint/2010/main" xmlns="" val="21209559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Comedy stories depend on making people laugh.</a:t>
            </a:r>
            <a:r>
              <a:rPr lang="en-CA" dirty="0"/>
              <a:t> </a:t>
            </a:r>
            <a:r>
              <a:rPr lang="en-CA" dirty="0" smtClean="0"/>
              <a:t>People rarely die in these stories and they attempt to have a lighthearted tone.</a:t>
            </a:r>
          </a:p>
          <a:p>
            <a:r>
              <a:rPr lang="en-US" dirty="0" smtClean="0"/>
              <a:t>Examples of comedy stories:</a:t>
            </a:r>
          </a:p>
          <a:p>
            <a:pPr lvl="1"/>
            <a:r>
              <a:rPr lang="en-US" dirty="0" smtClean="0"/>
              <a:t>Stephen Leacock’s </a:t>
            </a:r>
            <a:r>
              <a:rPr lang="en-US" i="1" dirty="0" smtClean="0"/>
              <a:t>Sunshine Sketches of a Little Town</a:t>
            </a:r>
            <a:r>
              <a:rPr lang="en-US" dirty="0" smtClean="0"/>
              <a:t>.</a:t>
            </a:r>
          </a:p>
          <a:p>
            <a:r>
              <a:rPr lang="en-US" dirty="0"/>
              <a:t>s</a:t>
            </a:r>
            <a:endParaRPr lang="en-US" dirty="0" smtClean="0"/>
          </a:p>
        </p:txBody>
      </p:sp>
      <p:sp>
        <p:nvSpPr>
          <p:cNvPr id="3" name="Title 2"/>
          <p:cNvSpPr>
            <a:spLocks noGrp="1"/>
          </p:cNvSpPr>
          <p:nvPr>
            <p:ph type="title"/>
          </p:nvPr>
        </p:nvSpPr>
        <p:spPr/>
        <p:txBody>
          <a:bodyPr/>
          <a:lstStyle/>
          <a:p>
            <a:r>
              <a:rPr lang="en-US" dirty="0" smtClean="0"/>
              <a:t>Comedy</a:t>
            </a:r>
            <a:endParaRPr lang="en-CA" dirty="0"/>
          </a:p>
        </p:txBody>
      </p:sp>
    </p:spTree>
    <p:extLst>
      <p:ext uri="{BB962C8B-B14F-4D97-AF65-F5344CB8AC3E}">
        <p14:creationId xmlns:p14="http://schemas.microsoft.com/office/powerpoint/2010/main" xmlns="" val="23688725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Young adult readers are directed at young adults. </a:t>
            </a:r>
          </a:p>
          <a:p>
            <a:r>
              <a:rPr lang="en-US" dirty="0" smtClean="0"/>
              <a:t>Usually in a series format.</a:t>
            </a:r>
          </a:p>
          <a:p>
            <a:r>
              <a:rPr lang="en-US" dirty="0" smtClean="0"/>
              <a:t>Examples of young adult readers may include:</a:t>
            </a:r>
          </a:p>
          <a:p>
            <a:pPr lvl="1"/>
            <a:r>
              <a:rPr lang="en-US" dirty="0" err="1" smtClean="0"/>
              <a:t>Dd</a:t>
            </a:r>
            <a:endParaRPr lang="en-US" dirty="0" smtClean="0"/>
          </a:p>
          <a:p>
            <a:r>
              <a:rPr lang="en-US" dirty="0" err="1" smtClean="0"/>
              <a:t>dd</a:t>
            </a:r>
            <a:endParaRPr lang="en-US" dirty="0" smtClean="0"/>
          </a:p>
          <a:p>
            <a:endParaRPr lang="en-CA" dirty="0"/>
          </a:p>
        </p:txBody>
      </p:sp>
      <p:sp>
        <p:nvSpPr>
          <p:cNvPr id="3" name="Title 2"/>
          <p:cNvSpPr>
            <a:spLocks noGrp="1"/>
          </p:cNvSpPr>
          <p:nvPr>
            <p:ph type="title"/>
          </p:nvPr>
        </p:nvSpPr>
        <p:spPr/>
        <p:txBody>
          <a:bodyPr/>
          <a:lstStyle/>
          <a:p>
            <a:r>
              <a:rPr lang="en-US" dirty="0" smtClean="0"/>
              <a:t>Young adult reader</a:t>
            </a:r>
            <a:endParaRPr lang="en-CA" dirty="0"/>
          </a:p>
        </p:txBody>
      </p:sp>
    </p:spTree>
    <p:extLst>
      <p:ext uri="{BB962C8B-B14F-4D97-AF65-F5344CB8AC3E}">
        <p14:creationId xmlns:p14="http://schemas.microsoft.com/office/powerpoint/2010/main" xmlns="" val="23923986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Among other things, the Manitoba Grade 7 English curriculum expects you to do the following things in Grade 7:</a:t>
            </a:r>
          </a:p>
          <a:p>
            <a:pPr lvl="1"/>
            <a:r>
              <a:rPr lang="en-US" dirty="0" smtClean="0"/>
              <a:t>Experience </a:t>
            </a:r>
            <a:r>
              <a:rPr lang="en-US" dirty="0"/>
              <a:t>texts from a variety of forms and genres [such as journals, nature programs, letters, fantasy...] and cultural traditions; discuss likes and dislikes.</a:t>
            </a:r>
            <a:endParaRPr lang="en-CA" dirty="0"/>
          </a:p>
          <a:p>
            <a:pPr lvl="1"/>
            <a:r>
              <a:rPr lang="en-US" dirty="0"/>
              <a:t>Explain preferences for particular forms and genres of oral, literary, and media texts.</a:t>
            </a:r>
            <a:endParaRPr lang="en-CA" dirty="0"/>
          </a:p>
        </p:txBody>
      </p:sp>
      <p:sp>
        <p:nvSpPr>
          <p:cNvPr id="2" name="Title 1"/>
          <p:cNvSpPr>
            <a:spLocks noGrp="1"/>
          </p:cNvSpPr>
          <p:nvPr>
            <p:ph type="title"/>
          </p:nvPr>
        </p:nvSpPr>
        <p:spPr/>
        <p:txBody>
          <a:bodyPr/>
          <a:lstStyle/>
          <a:p>
            <a:r>
              <a:rPr lang="en-US" dirty="0" smtClean="0"/>
              <a:t>Why genre?</a:t>
            </a:r>
            <a:endParaRPr lang="en-CA" dirty="0"/>
          </a:p>
        </p:txBody>
      </p:sp>
    </p:spTree>
    <p:extLst>
      <p:ext uri="{BB962C8B-B14F-4D97-AF65-F5344CB8AC3E}">
        <p14:creationId xmlns:p14="http://schemas.microsoft.com/office/powerpoint/2010/main" xmlns="" val="38372538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Satire uses ridicule and </a:t>
            </a:r>
            <a:r>
              <a:rPr lang="en-US" dirty="0" err="1" smtClean="0"/>
              <a:t>humour</a:t>
            </a:r>
            <a:r>
              <a:rPr lang="en-US" dirty="0" smtClean="0"/>
              <a:t> to make fun of serious things.</a:t>
            </a:r>
          </a:p>
          <a:p>
            <a:r>
              <a:rPr lang="en-US" dirty="0" smtClean="0"/>
              <a:t>An example of satire might be:</a:t>
            </a:r>
          </a:p>
          <a:p>
            <a:pPr lvl="1"/>
            <a:r>
              <a:rPr lang="en-US" dirty="0" smtClean="0"/>
              <a:t>George Orwell’s </a:t>
            </a:r>
            <a:r>
              <a:rPr lang="en-US" i="1" dirty="0" smtClean="0"/>
              <a:t>Animal Farm</a:t>
            </a:r>
            <a:r>
              <a:rPr lang="en-US" dirty="0" smtClean="0"/>
              <a:t>.</a:t>
            </a:r>
          </a:p>
          <a:p>
            <a:r>
              <a:rPr lang="en-CA" dirty="0" smtClean="0"/>
              <a:t>Sometimes it’s hard to tell whether satire is fiction or non-fiction.</a:t>
            </a:r>
            <a:endParaRPr lang="en-US" dirty="0" smtClean="0"/>
          </a:p>
          <a:p>
            <a:endParaRPr lang="en-CA" dirty="0"/>
          </a:p>
        </p:txBody>
      </p:sp>
      <p:sp>
        <p:nvSpPr>
          <p:cNvPr id="3" name="Title 2"/>
          <p:cNvSpPr>
            <a:spLocks noGrp="1"/>
          </p:cNvSpPr>
          <p:nvPr>
            <p:ph type="title"/>
          </p:nvPr>
        </p:nvSpPr>
        <p:spPr/>
        <p:txBody>
          <a:bodyPr/>
          <a:lstStyle/>
          <a:p>
            <a:r>
              <a:rPr lang="en-US" dirty="0" smtClean="0"/>
              <a:t>Satire</a:t>
            </a:r>
            <a:endParaRPr lang="en-CA" dirty="0"/>
          </a:p>
        </p:txBody>
      </p:sp>
    </p:spTree>
    <p:extLst>
      <p:ext uri="{BB962C8B-B14F-4D97-AF65-F5344CB8AC3E}">
        <p14:creationId xmlns:p14="http://schemas.microsoft.com/office/powerpoint/2010/main" xmlns="" val="39238669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Non-Fiction genres</a:t>
            </a:r>
            <a:endParaRPr lang="en-CA" dirty="0"/>
          </a:p>
        </p:txBody>
      </p:sp>
      <p:sp>
        <p:nvSpPr>
          <p:cNvPr id="6" name="Text Placeholder 5"/>
          <p:cNvSpPr>
            <a:spLocks noGrp="1"/>
          </p:cNvSpPr>
          <p:nvPr>
            <p:ph type="body" idx="1"/>
          </p:nvPr>
        </p:nvSpPr>
        <p:spPr/>
        <p:txBody>
          <a:bodyPr/>
          <a:lstStyle/>
          <a:p>
            <a:endParaRPr lang="en-CA"/>
          </a:p>
        </p:txBody>
      </p:sp>
    </p:spTree>
    <p:extLst>
      <p:ext uri="{BB962C8B-B14F-4D97-AF65-F5344CB8AC3E}">
        <p14:creationId xmlns:p14="http://schemas.microsoft.com/office/powerpoint/2010/main" xmlns="" val="28276694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News articles discuss current events.</a:t>
            </a:r>
          </a:p>
          <a:p>
            <a:r>
              <a:rPr lang="en-US" dirty="0" smtClean="0"/>
              <a:t>They are written in the third person.</a:t>
            </a:r>
          </a:p>
          <a:p>
            <a:r>
              <a:rPr lang="en-US" dirty="0" smtClean="0"/>
              <a:t>They can be published in newspapers, magazines, or online. </a:t>
            </a:r>
          </a:p>
          <a:p>
            <a:r>
              <a:rPr lang="en-US" dirty="0" smtClean="0"/>
              <a:t>They are meant to go out of date. </a:t>
            </a:r>
          </a:p>
          <a:p>
            <a:r>
              <a:rPr lang="en-US" dirty="0" smtClean="0"/>
              <a:t>They include editorials, travel articles, and reviews of events.</a:t>
            </a:r>
            <a:endParaRPr lang="en-CA" dirty="0"/>
          </a:p>
        </p:txBody>
      </p:sp>
      <p:sp>
        <p:nvSpPr>
          <p:cNvPr id="3" name="Title 2"/>
          <p:cNvSpPr>
            <a:spLocks noGrp="1"/>
          </p:cNvSpPr>
          <p:nvPr>
            <p:ph type="title"/>
          </p:nvPr>
        </p:nvSpPr>
        <p:spPr/>
        <p:txBody>
          <a:bodyPr/>
          <a:lstStyle/>
          <a:p>
            <a:r>
              <a:rPr lang="en-US" dirty="0" smtClean="0"/>
              <a:t>News articles</a:t>
            </a:r>
            <a:endParaRPr lang="en-CA" dirty="0"/>
          </a:p>
        </p:txBody>
      </p:sp>
    </p:spTree>
    <p:extLst>
      <p:ext uri="{BB962C8B-B14F-4D97-AF65-F5344CB8AC3E}">
        <p14:creationId xmlns:p14="http://schemas.microsoft.com/office/powerpoint/2010/main" xmlns="" val="9777141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Essays try to explain an idea.</a:t>
            </a:r>
          </a:p>
          <a:p>
            <a:r>
              <a:rPr lang="en-US" dirty="0" smtClean="0"/>
              <a:t>They can be short or they can be as long as a book. </a:t>
            </a:r>
          </a:p>
          <a:p>
            <a:r>
              <a:rPr lang="en-US" dirty="0" smtClean="0"/>
              <a:t>They can have almost any topic: science, ethics, the world, politics.</a:t>
            </a:r>
          </a:p>
          <a:p>
            <a:r>
              <a:rPr lang="en-US" dirty="0" smtClean="0"/>
              <a:t>Examples of essays may include:</a:t>
            </a:r>
          </a:p>
          <a:p>
            <a:pPr lvl="1"/>
            <a:r>
              <a:rPr lang="en-US" dirty="0" smtClean="0"/>
              <a:t>Cullen Murphy’s “To Be In their Bonnets.”</a:t>
            </a:r>
          </a:p>
          <a:p>
            <a:pPr lvl="1"/>
            <a:r>
              <a:rPr lang="en-US" dirty="0" smtClean="0"/>
              <a:t>Margaret Somerville’s “The Ethical Canary”</a:t>
            </a:r>
          </a:p>
          <a:p>
            <a:r>
              <a:rPr lang="en-US" dirty="0" err="1" smtClean="0"/>
              <a:t>dd</a:t>
            </a:r>
            <a:endParaRPr lang="en-CA" dirty="0"/>
          </a:p>
        </p:txBody>
      </p:sp>
      <p:sp>
        <p:nvSpPr>
          <p:cNvPr id="3" name="Title 2"/>
          <p:cNvSpPr>
            <a:spLocks noGrp="1"/>
          </p:cNvSpPr>
          <p:nvPr>
            <p:ph type="title"/>
          </p:nvPr>
        </p:nvSpPr>
        <p:spPr/>
        <p:txBody>
          <a:bodyPr/>
          <a:lstStyle/>
          <a:p>
            <a:r>
              <a:rPr lang="en-US" dirty="0"/>
              <a:t>E</a:t>
            </a:r>
            <a:r>
              <a:rPr lang="en-US" dirty="0" smtClean="0"/>
              <a:t>ssays</a:t>
            </a:r>
            <a:endParaRPr lang="en-CA" dirty="0"/>
          </a:p>
        </p:txBody>
      </p:sp>
    </p:spTree>
    <p:extLst>
      <p:ext uri="{BB962C8B-B14F-4D97-AF65-F5344CB8AC3E}">
        <p14:creationId xmlns:p14="http://schemas.microsoft.com/office/powerpoint/2010/main" xmlns="" val="26609888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Philosophy tries to explain the many roots of an idea.</a:t>
            </a:r>
          </a:p>
          <a:p>
            <a:r>
              <a:rPr lang="en-US" dirty="0" smtClean="0"/>
              <a:t>It is often concerned with government, good living, or ideals for life.</a:t>
            </a:r>
            <a:endParaRPr lang="en-CA" dirty="0"/>
          </a:p>
        </p:txBody>
      </p:sp>
      <p:sp>
        <p:nvSpPr>
          <p:cNvPr id="3" name="Title 2"/>
          <p:cNvSpPr>
            <a:spLocks noGrp="1"/>
          </p:cNvSpPr>
          <p:nvPr>
            <p:ph type="title"/>
          </p:nvPr>
        </p:nvSpPr>
        <p:spPr/>
        <p:txBody>
          <a:bodyPr/>
          <a:lstStyle/>
          <a:p>
            <a:r>
              <a:rPr lang="en-US" dirty="0" smtClean="0"/>
              <a:t>Philosophy</a:t>
            </a:r>
            <a:endParaRPr lang="en-CA" dirty="0"/>
          </a:p>
        </p:txBody>
      </p:sp>
    </p:spTree>
    <p:extLst>
      <p:ext uri="{BB962C8B-B14F-4D97-AF65-F5344CB8AC3E}">
        <p14:creationId xmlns:p14="http://schemas.microsoft.com/office/powerpoint/2010/main" xmlns="" val="390066347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History books try to explain an event in the past. </a:t>
            </a:r>
          </a:p>
          <a:p>
            <a:r>
              <a:rPr lang="en-US" dirty="0" smtClean="0"/>
              <a:t>They try to use evidence to explain what happened. </a:t>
            </a:r>
          </a:p>
          <a:p>
            <a:r>
              <a:rPr lang="en-US" dirty="0" smtClean="0"/>
              <a:t>History examples might include:</a:t>
            </a:r>
          </a:p>
          <a:p>
            <a:pPr lvl="1"/>
            <a:r>
              <a:rPr lang="en-US" i="1" dirty="0" smtClean="0"/>
              <a:t>The Rise and Fall of the Third Reich</a:t>
            </a:r>
            <a:r>
              <a:rPr lang="en-US" dirty="0" smtClean="0"/>
              <a:t>.</a:t>
            </a:r>
          </a:p>
          <a:p>
            <a:r>
              <a:rPr lang="en-US" i="1" dirty="0" err="1" smtClean="0"/>
              <a:t>dd</a:t>
            </a:r>
            <a:endParaRPr lang="en-CA" i="1" dirty="0"/>
          </a:p>
        </p:txBody>
      </p:sp>
      <p:sp>
        <p:nvSpPr>
          <p:cNvPr id="3" name="Title 2"/>
          <p:cNvSpPr>
            <a:spLocks noGrp="1"/>
          </p:cNvSpPr>
          <p:nvPr>
            <p:ph type="title"/>
          </p:nvPr>
        </p:nvSpPr>
        <p:spPr/>
        <p:txBody>
          <a:bodyPr/>
          <a:lstStyle/>
          <a:p>
            <a:r>
              <a:rPr lang="en-US" dirty="0" smtClean="0"/>
              <a:t>History</a:t>
            </a:r>
            <a:endParaRPr lang="en-CA" dirty="0"/>
          </a:p>
        </p:txBody>
      </p:sp>
    </p:spTree>
    <p:extLst>
      <p:ext uri="{BB962C8B-B14F-4D97-AF65-F5344CB8AC3E}">
        <p14:creationId xmlns:p14="http://schemas.microsoft.com/office/powerpoint/2010/main" xmlns="" val="411226376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Autobiography is written about yourself.</a:t>
            </a:r>
          </a:p>
          <a:p>
            <a:r>
              <a:rPr lang="en-US" dirty="0" smtClean="0"/>
              <a:t>Biography is written about somebody else.</a:t>
            </a:r>
          </a:p>
          <a:p>
            <a:r>
              <a:rPr lang="en-US" dirty="0" smtClean="0"/>
              <a:t>They take interesting people and try to explain the reasons why they made the decisions they did.</a:t>
            </a:r>
            <a:endParaRPr lang="en-CA" dirty="0"/>
          </a:p>
        </p:txBody>
      </p:sp>
      <p:sp>
        <p:nvSpPr>
          <p:cNvPr id="3" name="Title 2"/>
          <p:cNvSpPr>
            <a:spLocks noGrp="1"/>
          </p:cNvSpPr>
          <p:nvPr>
            <p:ph type="title"/>
          </p:nvPr>
        </p:nvSpPr>
        <p:spPr/>
        <p:txBody>
          <a:bodyPr/>
          <a:lstStyle/>
          <a:p>
            <a:r>
              <a:rPr lang="en-US" dirty="0" smtClean="0"/>
              <a:t>Biography and autobiography</a:t>
            </a:r>
            <a:endParaRPr lang="en-CA" dirty="0"/>
          </a:p>
        </p:txBody>
      </p:sp>
    </p:spTree>
    <p:extLst>
      <p:ext uri="{BB962C8B-B14F-4D97-AF65-F5344CB8AC3E}">
        <p14:creationId xmlns:p14="http://schemas.microsoft.com/office/powerpoint/2010/main" xmlns="" val="333799531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These books attempt to help people deal with certain issues they may have in their lives.</a:t>
            </a:r>
          </a:p>
          <a:p>
            <a:r>
              <a:rPr lang="en-CA" dirty="0" smtClean="0"/>
              <a:t>They are often framed around a </a:t>
            </a:r>
            <a:r>
              <a:rPr lang="en-CA" smtClean="0"/>
              <a:t>question.</a:t>
            </a:r>
            <a:endParaRPr lang="en-CA" dirty="0"/>
          </a:p>
        </p:txBody>
      </p:sp>
      <p:sp>
        <p:nvSpPr>
          <p:cNvPr id="3" name="Title 2"/>
          <p:cNvSpPr>
            <a:spLocks noGrp="1"/>
          </p:cNvSpPr>
          <p:nvPr>
            <p:ph type="title"/>
          </p:nvPr>
        </p:nvSpPr>
        <p:spPr/>
        <p:txBody>
          <a:bodyPr>
            <a:normAutofit/>
          </a:bodyPr>
          <a:lstStyle/>
          <a:p>
            <a:r>
              <a:rPr lang="en-US" dirty="0" smtClean="0"/>
              <a:t>Self-improvement</a:t>
            </a:r>
            <a:endParaRPr lang="en-CA" dirty="0"/>
          </a:p>
        </p:txBody>
      </p:sp>
    </p:spTree>
    <p:extLst>
      <p:ext uri="{BB962C8B-B14F-4D97-AF65-F5344CB8AC3E}">
        <p14:creationId xmlns:p14="http://schemas.microsoft.com/office/powerpoint/2010/main" xmlns="" val="36964864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These books are meant to display an artists’ ability to work with their art form. </a:t>
            </a:r>
            <a:endParaRPr lang="en-CA" dirty="0"/>
          </a:p>
        </p:txBody>
      </p:sp>
      <p:sp>
        <p:nvSpPr>
          <p:cNvPr id="3" name="Title 2"/>
          <p:cNvSpPr>
            <a:spLocks noGrp="1"/>
          </p:cNvSpPr>
          <p:nvPr>
            <p:ph type="title"/>
          </p:nvPr>
        </p:nvSpPr>
        <p:spPr/>
        <p:txBody>
          <a:bodyPr/>
          <a:lstStyle/>
          <a:p>
            <a:r>
              <a:rPr lang="en-US" dirty="0" smtClean="0"/>
              <a:t>Poetry and Art</a:t>
            </a:r>
            <a:endParaRPr lang="en-CA" dirty="0"/>
          </a:p>
        </p:txBody>
      </p:sp>
    </p:spTree>
    <p:extLst>
      <p:ext uri="{BB962C8B-B14F-4D97-AF65-F5344CB8AC3E}">
        <p14:creationId xmlns:p14="http://schemas.microsoft.com/office/powerpoint/2010/main" xmlns="" val="11781181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smtClean="0"/>
              <a:t>Summary</a:t>
            </a:r>
            <a:endParaRPr lang="en-US" dirty="0"/>
          </a:p>
        </p:txBody>
      </p:sp>
      <p:sp>
        <p:nvSpPr>
          <p:cNvPr id="5" name="Text Placeholder 4"/>
          <p:cNvSpPr>
            <a:spLocks noGrp="1"/>
          </p:cNvSpPr>
          <p:nvPr>
            <p:ph type="body" idx="1"/>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We use the word “genre” to describe different categories within a form of art.</a:t>
            </a:r>
          </a:p>
          <a:p>
            <a:pPr lvl="1"/>
            <a:r>
              <a:rPr lang="en-US" dirty="0" smtClean="0"/>
              <a:t>Music: rock and roll, pop, jazz, classical</a:t>
            </a:r>
          </a:p>
          <a:p>
            <a:pPr lvl="1"/>
            <a:r>
              <a:rPr lang="en-US" dirty="0" smtClean="0"/>
              <a:t>Visual art: oil, </a:t>
            </a:r>
            <a:r>
              <a:rPr lang="en-US" dirty="0" err="1" smtClean="0"/>
              <a:t>watercolour</a:t>
            </a:r>
            <a:r>
              <a:rPr lang="en-US" dirty="0" smtClean="0"/>
              <a:t>, expressionist, pop art.</a:t>
            </a:r>
            <a:endParaRPr lang="en-CA" dirty="0" smtClean="0"/>
          </a:p>
          <a:p>
            <a:pPr lvl="1"/>
            <a:r>
              <a:rPr lang="en-US" dirty="0" smtClean="0"/>
              <a:t>Film: action, chick flick, </a:t>
            </a:r>
            <a:r>
              <a:rPr lang="en-US" dirty="0" err="1" smtClean="0"/>
              <a:t>arthouse</a:t>
            </a:r>
            <a:r>
              <a:rPr lang="en-US" dirty="0" smtClean="0"/>
              <a:t>, drama.</a:t>
            </a:r>
          </a:p>
        </p:txBody>
      </p:sp>
      <p:sp>
        <p:nvSpPr>
          <p:cNvPr id="2" name="Title 1"/>
          <p:cNvSpPr>
            <a:spLocks noGrp="1"/>
          </p:cNvSpPr>
          <p:nvPr>
            <p:ph type="title"/>
          </p:nvPr>
        </p:nvSpPr>
        <p:spPr/>
        <p:txBody>
          <a:bodyPr/>
          <a:lstStyle/>
          <a:p>
            <a:r>
              <a:rPr lang="en-US" dirty="0" smtClean="0"/>
              <a:t>What is “genre?”</a:t>
            </a:r>
            <a:endParaRPr lang="en-CA" dirty="0"/>
          </a:p>
        </p:txBody>
      </p:sp>
    </p:spTree>
    <p:extLst>
      <p:ext uri="{BB962C8B-B14F-4D97-AF65-F5344CB8AC3E}">
        <p14:creationId xmlns:p14="http://schemas.microsoft.com/office/powerpoint/2010/main" xmlns="" val="207744885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Genres help readers…</a:t>
            </a:r>
          </a:p>
          <a:p>
            <a:r>
              <a:rPr lang="en-CA" dirty="0" smtClean="0"/>
              <a:t>Make accurate predictions</a:t>
            </a:r>
          </a:p>
          <a:p>
            <a:r>
              <a:rPr lang="en-CA" dirty="0" smtClean="0"/>
              <a:t>Understand the general context</a:t>
            </a:r>
          </a:p>
          <a:p>
            <a:r>
              <a:rPr lang="en-CA" dirty="0" smtClean="0"/>
              <a:t>Use their reading choices adequately.</a:t>
            </a:r>
            <a:endParaRPr lang="en-US" dirty="0"/>
          </a:p>
        </p:txBody>
      </p:sp>
      <p:sp>
        <p:nvSpPr>
          <p:cNvPr id="3" name="Title 2"/>
          <p:cNvSpPr>
            <a:spLocks noGrp="1"/>
          </p:cNvSpPr>
          <p:nvPr>
            <p:ph type="title"/>
          </p:nvPr>
        </p:nvSpPr>
        <p:spPr/>
        <p:txBody>
          <a:bodyPr/>
          <a:lstStyle/>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Genre gives certain hints to the reader, viewer, or listener so they understand the idea’s context. It makes it so the writer can explain a little less.</a:t>
            </a:r>
          </a:p>
          <a:p>
            <a:r>
              <a:rPr lang="en-US" dirty="0" smtClean="0"/>
              <a:t>If the writer is a journalist for a newspaper, for example, they have certain rules to follow about how they lay out their articles. If you don’t fit the genre of newspaper articles, people won’t want to read it. They won’t be reading it from the right perspective.</a:t>
            </a:r>
            <a:endParaRPr lang="en-CA" dirty="0"/>
          </a:p>
        </p:txBody>
      </p:sp>
      <p:sp>
        <p:nvSpPr>
          <p:cNvPr id="2" name="Title 1"/>
          <p:cNvSpPr>
            <a:spLocks noGrp="1"/>
          </p:cNvSpPr>
          <p:nvPr>
            <p:ph type="title"/>
          </p:nvPr>
        </p:nvSpPr>
        <p:spPr/>
        <p:txBody>
          <a:bodyPr>
            <a:normAutofit fontScale="90000"/>
          </a:bodyPr>
          <a:lstStyle/>
          <a:p>
            <a:r>
              <a:rPr lang="en-US" dirty="0" smtClean="0"/>
              <a:t>Why do we bother to define or consider genre?</a:t>
            </a:r>
            <a:endParaRPr lang="en-CA" dirty="0"/>
          </a:p>
        </p:txBody>
      </p:sp>
    </p:spTree>
    <p:extLst>
      <p:ext uri="{BB962C8B-B14F-4D97-AF65-F5344CB8AC3E}">
        <p14:creationId xmlns:p14="http://schemas.microsoft.com/office/powerpoint/2010/main" xmlns="" val="10078213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 genre might have common settings between stories, common plotlines, common writing styles, common </a:t>
            </a:r>
            <a:r>
              <a:rPr lang="en-US" dirty="0" err="1" smtClean="0"/>
              <a:t>langauge</a:t>
            </a:r>
            <a:r>
              <a:rPr lang="en-US" dirty="0"/>
              <a:t>.</a:t>
            </a:r>
            <a:endParaRPr lang="en-CA" dirty="0"/>
          </a:p>
        </p:txBody>
      </p:sp>
      <p:sp>
        <p:nvSpPr>
          <p:cNvPr id="2" name="Title 1"/>
          <p:cNvSpPr>
            <a:spLocks noGrp="1"/>
          </p:cNvSpPr>
          <p:nvPr>
            <p:ph type="title"/>
          </p:nvPr>
        </p:nvSpPr>
        <p:spPr/>
        <p:txBody>
          <a:bodyPr>
            <a:normAutofit fontScale="90000"/>
          </a:bodyPr>
          <a:lstStyle/>
          <a:p>
            <a:r>
              <a:rPr lang="en-US" dirty="0" smtClean="0"/>
              <a:t>What do we take into account when we consider genre?</a:t>
            </a:r>
            <a:endParaRPr lang="en-CA" dirty="0"/>
          </a:p>
        </p:txBody>
      </p:sp>
    </p:spTree>
    <p:extLst>
      <p:ext uri="{BB962C8B-B14F-4D97-AF65-F5344CB8AC3E}">
        <p14:creationId xmlns:p14="http://schemas.microsoft.com/office/powerpoint/2010/main" xmlns="" val="9173410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You will be creating a poster based on one of the genres when we are finished.</a:t>
            </a:r>
          </a:p>
          <a:p>
            <a:r>
              <a:rPr lang="en-US" dirty="0" smtClean="0"/>
              <a:t>We will start with fiction genres, and then go through some of the non-fiction genres.</a:t>
            </a:r>
            <a:endParaRPr lang="en-CA" dirty="0"/>
          </a:p>
        </p:txBody>
      </p:sp>
      <p:sp>
        <p:nvSpPr>
          <p:cNvPr id="3" name="Title 2"/>
          <p:cNvSpPr>
            <a:spLocks noGrp="1"/>
          </p:cNvSpPr>
          <p:nvPr>
            <p:ph type="title"/>
          </p:nvPr>
        </p:nvSpPr>
        <p:spPr/>
        <p:txBody>
          <a:bodyPr>
            <a:normAutofit fontScale="90000"/>
          </a:bodyPr>
          <a:lstStyle/>
          <a:p>
            <a:r>
              <a:rPr lang="en-US" dirty="0" smtClean="0"/>
              <a:t>We will consider some of the aspects that fit certain genres.</a:t>
            </a:r>
            <a:endParaRPr lang="en-CA" dirty="0"/>
          </a:p>
        </p:txBody>
      </p:sp>
    </p:spTree>
    <p:extLst>
      <p:ext uri="{BB962C8B-B14F-4D97-AF65-F5344CB8AC3E}">
        <p14:creationId xmlns:p14="http://schemas.microsoft.com/office/powerpoint/2010/main" xmlns="" val="25979353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Fiction genres</a:t>
            </a:r>
            <a:endParaRPr lang="en-CA" dirty="0"/>
          </a:p>
        </p:txBody>
      </p:sp>
      <p:sp>
        <p:nvSpPr>
          <p:cNvPr id="5" name="Text Placeholder 4"/>
          <p:cNvSpPr>
            <a:spLocks noGrp="1"/>
          </p:cNvSpPr>
          <p:nvPr>
            <p:ph type="body" idx="1"/>
          </p:nvPr>
        </p:nvSpPr>
        <p:spPr/>
        <p:txBody>
          <a:bodyPr/>
          <a:lstStyle/>
          <a:p>
            <a:endParaRPr lang="en-CA"/>
          </a:p>
        </p:txBody>
      </p:sp>
    </p:spTree>
    <p:extLst>
      <p:ext uri="{BB962C8B-B14F-4D97-AF65-F5344CB8AC3E}">
        <p14:creationId xmlns:p14="http://schemas.microsoft.com/office/powerpoint/2010/main" xmlns="" val="23442116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r>
              <a:rPr lang="en-US" dirty="0" smtClean="0"/>
              <a:t>Traditional stories that often describe the origins of things on earth.</a:t>
            </a:r>
          </a:p>
          <a:p>
            <a:pPr lvl="1"/>
            <a:r>
              <a:rPr lang="en-US" dirty="0" smtClean="0"/>
              <a:t>How did man get fire?</a:t>
            </a:r>
          </a:p>
          <a:p>
            <a:pPr lvl="1"/>
            <a:r>
              <a:rPr lang="en-US" dirty="0" smtClean="0"/>
              <a:t>How did the Earth come into existence?</a:t>
            </a:r>
          </a:p>
          <a:p>
            <a:pPr lvl="1"/>
            <a:r>
              <a:rPr lang="en-US" dirty="0" smtClean="0"/>
              <a:t>Who runs the world?</a:t>
            </a:r>
          </a:p>
          <a:p>
            <a:pPr lvl="1"/>
            <a:r>
              <a:rPr lang="en-US" dirty="0" smtClean="0"/>
              <a:t>Why are things good or bad?</a:t>
            </a:r>
          </a:p>
          <a:p>
            <a:r>
              <a:rPr lang="en-US" dirty="0" smtClean="0"/>
              <a:t>They often start as a story told by word of mouth. They are eventually written down.</a:t>
            </a:r>
          </a:p>
          <a:p>
            <a:r>
              <a:rPr lang="en-US" dirty="0" smtClean="0"/>
              <a:t>“</a:t>
            </a:r>
            <a:r>
              <a:rPr lang="en-US" dirty="0" err="1" smtClean="0"/>
              <a:t>Sedna</a:t>
            </a:r>
            <a:r>
              <a:rPr lang="en-US" dirty="0" smtClean="0"/>
              <a:t>,” from </a:t>
            </a:r>
            <a:r>
              <a:rPr lang="en-US" i="1" dirty="0" smtClean="0"/>
              <a:t>Sightlines 7</a:t>
            </a:r>
            <a:r>
              <a:rPr lang="en-US" dirty="0" smtClean="0"/>
              <a:t>, is a myth.</a:t>
            </a:r>
            <a:endParaRPr lang="en-CA" dirty="0"/>
          </a:p>
        </p:txBody>
      </p:sp>
      <p:sp>
        <p:nvSpPr>
          <p:cNvPr id="4" name="Title 3"/>
          <p:cNvSpPr>
            <a:spLocks noGrp="1"/>
          </p:cNvSpPr>
          <p:nvPr>
            <p:ph type="title"/>
          </p:nvPr>
        </p:nvSpPr>
        <p:spPr/>
        <p:txBody>
          <a:bodyPr/>
          <a:lstStyle/>
          <a:p>
            <a:r>
              <a:rPr lang="en-US" dirty="0" smtClean="0"/>
              <a:t>Myth</a:t>
            </a:r>
            <a:endParaRPr lang="en-CA" dirty="0"/>
          </a:p>
        </p:txBody>
      </p:sp>
    </p:spTree>
    <p:extLst>
      <p:ext uri="{BB962C8B-B14F-4D97-AF65-F5344CB8AC3E}">
        <p14:creationId xmlns:p14="http://schemas.microsoft.com/office/powerpoint/2010/main" xmlns="" val="4756500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Traditional stories that are passed orally from generation to generation. </a:t>
            </a:r>
          </a:p>
          <a:p>
            <a:r>
              <a:rPr lang="en-US" dirty="0" smtClean="0"/>
              <a:t>They often have a moral of some sort. </a:t>
            </a:r>
          </a:p>
          <a:p>
            <a:r>
              <a:rPr lang="en-US" dirty="0" smtClean="0"/>
              <a:t>Folk tale examples:</a:t>
            </a:r>
          </a:p>
          <a:p>
            <a:pPr lvl="1"/>
            <a:r>
              <a:rPr lang="en-US" dirty="0" smtClean="0"/>
              <a:t>“Little Red Riding Hood”</a:t>
            </a:r>
          </a:p>
          <a:p>
            <a:pPr lvl="1"/>
            <a:r>
              <a:rPr lang="en-US" dirty="0" smtClean="0"/>
              <a:t>“Peter and the Wolf”</a:t>
            </a:r>
          </a:p>
          <a:p>
            <a:r>
              <a:rPr lang="en-US" dirty="0" smtClean="0"/>
              <a:t>----</a:t>
            </a:r>
            <a:r>
              <a:rPr lang="en-US" dirty="0" err="1" smtClean="0"/>
              <a:t>ddd</a:t>
            </a:r>
            <a:endParaRPr lang="en-CA" dirty="0"/>
          </a:p>
        </p:txBody>
      </p:sp>
      <p:sp>
        <p:nvSpPr>
          <p:cNvPr id="3" name="Title 2"/>
          <p:cNvSpPr>
            <a:spLocks noGrp="1"/>
          </p:cNvSpPr>
          <p:nvPr>
            <p:ph type="title"/>
          </p:nvPr>
        </p:nvSpPr>
        <p:spPr/>
        <p:txBody>
          <a:bodyPr/>
          <a:lstStyle/>
          <a:p>
            <a:r>
              <a:rPr lang="en-US" dirty="0" smtClean="0"/>
              <a:t>Folk Tale / Folklore</a:t>
            </a:r>
            <a:endParaRPr lang="en-CA" dirty="0"/>
          </a:p>
        </p:txBody>
      </p:sp>
    </p:spTree>
    <p:extLst>
      <p:ext uri="{BB962C8B-B14F-4D97-AF65-F5344CB8AC3E}">
        <p14:creationId xmlns:p14="http://schemas.microsoft.com/office/powerpoint/2010/main" xmlns="" val="199518946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1290</TotalTime>
  <Words>1255</Words>
  <Application>Microsoft Office PowerPoint</Application>
  <PresentationFormat>On-screen Show (4:3)</PresentationFormat>
  <Paragraphs>145</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Concourse</vt:lpstr>
      <vt:lpstr>Genre</vt:lpstr>
      <vt:lpstr>Why genre?</vt:lpstr>
      <vt:lpstr>What is “genre?”</vt:lpstr>
      <vt:lpstr>Why do we bother to define or consider genre?</vt:lpstr>
      <vt:lpstr>What do we take into account when we consider genre?</vt:lpstr>
      <vt:lpstr>We will consider some of the aspects that fit certain genres.</vt:lpstr>
      <vt:lpstr>Fiction genres</vt:lpstr>
      <vt:lpstr>Myth</vt:lpstr>
      <vt:lpstr>Folk Tale / Folklore</vt:lpstr>
      <vt:lpstr>Fairy Tale</vt:lpstr>
      <vt:lpstr>Fantasy</vt:lpstr>
      <vt:lpstr>Science Fiction</vt:lpstr>
      <vt:lpstr>Historical fiction</vt:lpstr>
      <vt:lpstr>Mystery</vt:lpstr>
      <vt:lpstr>Suspense Thriller</vt:lpstr>
      <vt:lpstr>Western</vt:lpstr>
      <vt:lpstr>Romance</vt:lpstr>
      <vt:lpstr>Comedy</vt:lpstr>
      <vt:lpstr>Young adult reader</vt:lpstr>
      <vt:lpstr>Satire</vt:lpstr>
      <vt:lpstr>Non-Fiction genres</vt:lpstr>
      <vt:lpstr>News articles</vt:lpstr>
      <vt:lpstr>Essays</vt:lpstr>
      <vt:lpstr>Philosophy</vt:lpstr>
      <vt:lpstr>History</vt:lpstr>
      <vt:lpstr>Biography and autobiography</vt:lpstr>
      <vt:lpstr>Self-improvement</vt:lpstr>
      <vt:lpstr>Poetry and Art</vt:lpstr>
      <vt:lpstr>Summary</vt:lpstr>
      <vt:lpstr>Slide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Genre</dc:title>
  <dc:creator>Cthulhu</dc:creator>
  <cp:lastModifiedBy>Bishop</cp:lastModifiedBy>
  <cp:revision>70</cp:revision>
  <dcterms:created xsi:type="dcterms:W3CDTF">2012-11-24T14:08:46Z</dcterms:created>
  <dcterms:modified xsi:type="dcterms:W3CDTF">2012-12-03T12:59:46Z</dcterms:modified>
</cp:coreProperties>
</file>