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69" r:id="rId6"/>
    <p:sldId id="259" r:id="rId7"/>
    <p:sldId id="270" r:id="rId8"/>
    <p:sldId id="260" r:id="rId9"/>
    <p:sldId id="261" r:id="rId10"/>
    <p:sldId id="262" r:id="rId11"/>
    <p:sldId id="272" r:id="rId12"/>
    <p:sldId id="273" r:id="rId13"/>
    <p:sldId id="274" r:id="rId14"/>
    <p:sldId id="275" r:id="rId15"/>
    <p:sldId id="276" r:id="rId16"/>
    <p:sldId id="263" r:id="rId17"/>
    <p:sldId id="264" r:id="rId18"/>
    <p:sldId id="277" r:id="rId19"/>
    <p:sldId id="278" r:id="rId20"/>
    <p:sldId id="279" r:id="rId21"/>
    <p:sldId id="280" r:id="rId22"/>
    <p:sldId id="265" r:id="rId23"/>
    <p:sldId id="266" r:id="rId24"/>
    <p:sldId id="267" r:id="rId25"/>
    <p:sldId id="268" r:id="rId26"/>
    <p:sldId id="281" r:id="rId27"/>
    <p:sldId id="282" r:id="rId28"/>
    <p:sldId id="283" r:id="rId29"/>
    <p:sldId id="295" r:id="rId30"/>
    <p:sldId id="296" r:id="rId31"/>
    <p:sldId id="297" r:id="rId32"/>
    <p:sldId id="298" r:id="rId33"/>
    <p:sldId id="285" r:id="rId34"/>
    <p:sldId id="286" r:id="rId35"/>
    <p:sldId id="299" r:id="rId36"/>
    <p:sldId id="300" r:id="rId37"/>
    <p:sldId id="301" r:id="rId38"/>
    <p:sldId id="303" r:id="rId39"/>
    <p:sldId id="304" r:id="rId40"/>
    <p:sldId id="305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3267DC-0A50-412C-BEBE-CF45164F3AB5}" type="datetimeFigureOut">
              <a:rPr lang="en-CA" smtClean="0"/>
              <a:pPr/>
              <a:t>06/11/2012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A9C7A2-72B9-43B5-BAC2-49BDBD32E0D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meters.info/world-popul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836712"/>
            <a:ext cx="8458200" cy="1222375"/>
          </a:xfrm>
        </p:spPr>
        <p:txBody>
          <a:bodyPr/>
          <a:lstStyle/>
          <a:p>
            <a:r>
              <a:rPr lang="en-CA" dirty="0" smtClean="0"/>
              <a:t>Movement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0"/>
            <a:ext cx="8458200" cy="914400"/>
          </a:xfrm>
        </p:spPr>
        <p:txBody>
          <a:bodyPr/>
          <a:lstStyle/>
          <a:p>
            <a:r>
              <a:rPr lang="en-CA" dirty="0" smtClean="0"/>
              <a:t>Cluster 1 – Unit 3</a:t>
            </a:r>
            <a:endParaRPr lang="en-CA" dirty="0"/>
          </a:p>
        </p:txBody>
      </p:sp>
      <p:pic>
        <p:nvPicPr>
          <p:cNvPr id="15366" name="Picture 6" descr="http://1.1.1.1/bmi/torontoist.com/attachments/MegCampbell/201104_Issues_Immigr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7843"/>
            <a:ext cx="7392144" cy="5440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Usually, more than one factor influences a person’s decision to move.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8674" name="Picture 2" descr="http://1.1.1.1/bmi/candobetter.net/files/Tolerant%20of%20Assimi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25593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22" name="Picture 2" descr="http://1.1.1.5/bmi/wpcontent.answcdn.com/wikipedia/commons/thumb/0/09/Ca-cornucopia_of_the_world.jpg/220px-Ca-cornucopia_of_the_wor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-32863"/>
            <a:ext cx="5263852" cy="6890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1746" name="Picture 2" descr="http://1.1.1.2/bmi/www.royalalbertamuseum.ca/vexhibit/empress/_images/large/Poster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1774"/>
            <a:ext cx="4399012" cy="6796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2770" name="Picture 2" descr="http://1.1.1.5/bmi/www.mhs.mb.ca/docs/features/walkingtours/pointdouglas/introduct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1350"/>
            <a:ext cx="5140821" cy="6766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3794" name="Picture 2" descr="http://1.1.1.4/bmi/museumvictoria.com.au/pages/21265/mn009815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-9349"/>
            <a:ext cx="4463777" cy="6867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Demography is the study of human population.</a:t>
            </a:r>
          </a:p>
          <a:p>
            <a:endParaRPr lang="en-CA" dirty="0" smtClean="0"/>
          </a:p>
          <a:p>
            <a:r>
              <a:rPr lang="en-CA" dirty="0" smtClean="0"/>
              <a:t>Demographers are scientists who study data on population.  They also study issues related to where, and how well, people live.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Distribution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Where people live is called population distribution.</a:t>
            </a:r>
          </a:p>
          <a:p>
            <a:endParaRPr lang="en-CA" dirty="0" smtClean="0"/>
          </a:p>
          <a:p>
            <a:r>
              <a:rPr lang="en-CA" dirty="0" smtClean="0"/>
              <a:t>How many people live in an area is called population density.  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4818" name="Picture 2" descr="http://1.1.1.1/bmi/www.worldometers.info/img/global-population-dens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81" y="1340768"/>
            <a:ext cx="9128219" cy="5085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http://www.worldometers.info/world-population/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This website has world meters that indicate world population.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Movement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movement of people, animals, or things to a NEW area is called </a:t>
            </a:r>
            <a:r>
              <a:rPr lang="en-CA" b="1" i="1" dirty="0" smtClean="0">
                <a:solidFill>
                  <a:schemeClr val="accent2">
                    <a:lumMod val="75000"/>
                  </a:schemeClr>
                </a:solidFill>
              </a:rPr>
              <a:t>migration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5842" name="Picture 2" descr="http://1.1.1.3/bmi/upload.wikimedia.org/wikipedia/en/0/0a/World_population_distrib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-1"/>
            <a:ext cx="736366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If the world were a village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37890" name="Picture 2" descr="http://t0.gstatic.com/images?q=tbn:ANd9GcRE_nF2eMwIXCWYgitEKPjY82pFk6xDCy_EAHNQTpBCuKyRrPS5MCrSzk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00808"/>
            <a:ext cx="5144219" cy="4187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density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Population density tells us how many people live in an area.  It is measured by number of people for each square kilometer.</a:t>
            </a:r>
          </a:p>
          <a:p>
            <a:endParaRPr lang="en-CA" dirty="0" smtClean="0"/>
          </a:p>
          <a:p>
            <a:r>
              <a:rPr lang="en-CA" dirty="0" smtClean="0"/>
              <a:t>You can calculate this by dividing the number of people living in a country by the land area in which they live.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example:</a:t>
            </a:r>
          </a:p>
          <a:p>
            <a:endParaRPr lang="en-CA" dirty="0" smtClean="0"/>
          </a:p>
          <a:p>
            <a:r>
              <a:rPr lang="en-CA" dirty="0" smtClean="0"/>
              <a:t>Australia has a population of 19 million people and an area of 7 682 000 km squared.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Canada and Australia have large area, but, have small populations.  </a:t>
            </a:r>
          </a:p>
          <a:p>
            <a:endParaRPr lang="en-CA" dirty="0" smtClean="0"/>
          </a:p>
          <a:p>
            <a:r>
              <a:rPr lang="en-CA" dirty="0" smtClean="0"/>
              <a:t>These countries have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SPARSE POPULATION </a:t>
            </a:r>
            <a:r>
              <a:rPr lang="en-CA" dirty="0" smtClean="0"/>
              <a:t>density.</a:t>
            </a:r>
          </a:p>
          <a:p>
            <a:endParaRPr lang="en-CA" dirty="0" smtClean="0"/>
          </a:p>
          <a:p>
            <a:r>
              <a:rPr lang="en-CA" dirty="0" smtClean="0"/>
              <a:t>Bangladesh and Thailand has more people in a smaller area.  These countries have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DENSE POPULATION.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MODERATE POPULATION </a:t>
            </a:r>
            <a:r>
              <a:rPr lang="en-CA" dirty="0" smtClean="0"/>
              <a:t>density is somewhere in the middle and average between 15 and 150 people per square kilometer. 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 unequal world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Where you are born determines a lot of who you are today and who you will become.</a:t>
            </a:r>
          </a:p>
          <a:p>
            <a:endParaRPr lang="en-CA" dirty="0" smtClean="0"/>
          </a:p>
          <a:p>
            <a:r>
              <a:rPr lang="en-CA" dirty="0" smtClean="0"/>
              <a:t>Depending where you are born impacts what and how well you eat, whether you go to school or not or whether you will grow up around violence or in safety.</a:t>
            </a:r>
            <a:endParaRPr lang="en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“have” countries are grouped together as the more developed world.</a:t>
            </a:r>
          </a:p>
          <a:p>
            <a:endParaRPr lang="en-CA" dirty="0" smtClean="0"/>
          </a:p>
          <a:p>
            <a:r>
              <a:rPr lang="en-CA" dirty="0" smtClean="0"/>
              <a:t>The “have not” countries are grouped together as the less developed world.  </a:t>
            </a:r>
          </a:p>
          <a:p>
            <a:endParaRPr lang="en-CA" dirty="0" smtClean="0"/>
          </a:p>
          <a:p>
            <a:r>
              <a:rPr lang="en-CA" dirty="0" smtClean="0"/>
              <a:t>More developed countries have a higher standard of living.</a:t>
            </a:r>
            <a:endParaRPr lang="en-C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Population grows when more people are born than die.</a:t>
            </a:r>
          </a:p>
          <a:p>
            <a:endParaRPr lang="en-CA" dirty="0" smtClean="0"/>
          </a:p>
          <a:p>
            <a:r>
              <a:rPr lang="en-CA" dirty="0" smtClean="0"/>
              <a:t>If the same number of people are born and die, population stays the same.</a:t>
            </a:r>
          </a:p>
          <a:p>
            <a:endParaRPr lang="en-CA" dirty="0" smtClean="0"/>
          </a:p>
          <a:p>
            <a:r>
              <a:rPr lang="en-CA" dirty="0" smtClean="0"/>
              <a:t>Population declines when more people die than are born.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Growth	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Since 1800, the growth in world population has been more rapid than the past.</a:t>
            </a:r>
          </a:p>
          <a:p>
            <a:endParaRPr lang="en-CA" dirty="0" smtClean="0"/>
          </a:p>
          <a:p>
            <a:r>
              <a:rPr lang="en-CA" dirty="0" smtClean="0"/>
              <a:t>Reasons are:</a:t>
            </a:r>
          </a:p>
          <a:p>
            <a:r>
              <a:rPr lang="en-CA" dirty="0" smtClean="0"/>
              <a:t>1) increases in agricultural production</a:t>
            </a:r>
          </a:p>
          <a:p>
            <a:r>
              <a:rPr lang="en-CA" dirty="0" smtClean="0"/>
              <a:t>2) improved nutrition</a:t>
            </a:r>
          </a:p>
          <a:p>
            <a:r>
              <a:rPr lang="en-CA" dirty="0" smtClean="0"/>
              <a:t>3) better hygiene</a:t>
            </a:r>
          </a:p>
          <a:p>
            <a:r>
              <a:rPr lang="en-CA" dirty="0" smtClean="0"/>
              <a:t>4) improved public sanitation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Immigration</a:t>
            </a:r>
            <a:r>
              <a:rPr lang="en-CA" b="1" dirty="0" smtClean="0"/>
              <a:t> </a:t>
            </a:r>
            <a:r>
              <a:rPr lang="en-CA" dirty="0" smtClean="0"/>
              <a:t>is moving TO a new place. For example, moving TO Canada from Egypt.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Emigration</a:t>
            </a:r>
            <a:r>
              <a:rPr lang="en-CA" b="1" dirty="0" smtClean="0"/>
              <a:t> </a:t>
            </a:r>
            <a:r>
              <a:rPr lang="en-CA" dirty="0" smtClean="0"/>
              <a:t>is moving FROM a place to a new place.  For example, moving FROM Egypt to Canada. </a:t>
            </a: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rapid growth has been called a </a:t>
            </a:r>
            <a:r>
              <a:rPr lang="en-CA" dirty="0" smtClean="0">
                <a:solidFill>
                  <a:schemeClr val="accent2"/>
                </a:solidFill>
              </a:rPr>
              <a:t>POPULATION EXPLOSION</a:t>
            </a:r>
            <a:r>
              <a:rPr lang="en-CA" dirty="0" smtClean="0">
                <a:solidFill>
                  <a:schemeClr val="tx1"/>
                </a:solidFill>
              </a:rPr>
              <a:t>.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accent2"/>
                </a:solidFill>
              </a:rPr>
              <a:t>Crude Birth Rate </a:t>
            </a:r>
            <a:r>
              <a:rPr lang="en-CA" dirty="0" smtClean="0"/>
              <a:t>– the number of births in a year per 1,000 people.  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chemeClr val="accent2"/>
                </a:solidFill>
              </a:rPr>
              <a:t>Crude Death Rate </a:t>
            </a:r>
            <a:r>
              <a:rPr lang="en-CA" dirty="0" smtClean="0"/>
              <a:t>– The number of deaths a year per 1,000 people.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chemeClr val="accent2"/>
                </a:solidFill>
              </a:rPr>
              <a:t>Rate of Natural Increase </a:t>
            </a:r>
            <a:r>
              <a:rPr lang="en-CA" dirty="0" smtClean="0"/>
              <a:t>– The annual rate of population growth.  It is equal to Crude Birth Rate – Crude Death Rate.</a:t>
            </a:r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/>
                </a:solidFill>
              </a:rPr>
              <a:t>Replacement Rate </a:t>
            </a:r>
            <a:r>
              <a:rPr lang="en-CA" dirty="0" smtClean="0"/>
              <a:t>– The number of children needed per woman to maintain the current population level.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chemeClr val="accent2"/>
                </a:solidFill>
              </a:rPr>
              <a:t>Total Fertility Rate </a:t>
            </a:r>
            <a:r>
              <a:rPr lang="en-CA" dirty="0" smtClean="0"/>
              <a:t>– The average number of children a woman gives birth to.</a:t>
            </a:r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Life expectancy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This is the amount of time a newborn is expected to live in various places around the world.</a:t>
            </a:r>
          </a:p>
          <a:p>
            <a:endParaRPr lang="en-CA" dirty="0" smtClean="0"/>
          </a:p>
          <a:p>
            <a:r>
              <a:rPr lang="en-CA" dirty="0" smtClean="0"/>
              <a:t>Every country has a different life expectancy.</a:t>
            </a:r>
          </a:p>
          <a:p>
            <a:endParaRPr lang="en-CA" dirty="0" smtClean="0"/>
          </a:p>
          <a:p>
            <a:r>
              <a:rPr lang="en-CA" dirty="0" smtClean="0"/>
              <a:t>More developed countries have a higher life expectancy than less developed countries.</a:t>
            </a:r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Overall, life expectancy is increasing, but challenges are still there.</a:t>
            </a:r>
          </a:p>
          <a:p>
            <a:endParaRPr lang="en-CA" dirty="0" smtClean="0"/>
          </a:p>
          <a:p>
            <a:r>
              <a:rPr lang="en-CA" dirty="0" smtClean="0"/>
              <a:t>People in Sub-Saharan Africa have life expectancies in the 30’s.  This is very low compared to world standards.</a:t>
            </a:r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Demographic Transition is looking at the four stages of fertility and mortality changes over time.</a:t>
            </a:r>
          </a:p>
          <a:p>
            <a:endParaRPr lang="en-CA" dirty="0" smtClean="0"/>
          </a:p>
          <a:p>
            <a:r>
              <a:rPr lang="en-CA" dirty="0" smtClean="0"/>
              <a:t>It includes moving from a situation of high birth rates to low death rates.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For example: The Baby Boom</a:t>
            </a:r>
            <a:endParaRPr lang="en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Living Longer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People are living longer due to overall increases of standard of living.</a:t>
            </a:r>
          </a:p>
          <a:p>
            <a:endParaRPr lang="en-CA" dirty="0" smtClean="0"/>
          </a:p>
          <a:p>
            <a:r>
              <a:rPr lang="en-CA" dirty="0" smtClean="0"/>
              <a:t>1) Overall quality of life</a:t>
            </a:r>
          </a:p>
          <a:p>
            <a:r>
              <a:rPr lang="en-CA" dirty="0" smtClean="0"/>
              <a:t>2) Medicine</a:t>
            </a:r>
          </a:p>
          <a:p>
            <a:r>
              <a:rPr lang="en-CA" dirty="0" smtClean="0"/>
              <a:t>3) Health</a:t>
            </a:r>
          </a:p>
          <a:p>
            <a:r>
              <a:rPr lang="en-CA" dirty="0" smtClean="0"/>
              <a:t>4) Nutrition</a:t>
            </a:r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People live where they 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Access to natural resources</a:t>
            </a:r>
          </a:p>
          <a:p>
            <a:endParaRPr lang="en-CA" dirty="0" smtClean="0"/>
          </a:p>
          <a:p>
            <a:r>
              <a:rPr lang="en-CA" dirty="0" smtClean="0"/>
              <a:t>People live close to food and water resources</a:t>
            </a:r>
          </a:p>
          <a:p>
            <a:endParaRPr lang="en-CA" dirty="0" smtClean="0"/>
          </a:p>
          <a:p>
            <a:r>
              <a:rPr lang="en-CA" dirty="0" smtClean="0"/>
              <a:t>Good climate and soil</a:t>
            </a:r>
          </a:p>
          <a:p>
            <a:endParaRPr lang="en-CA" dirty="0" smtClean="0"/>
          </a:p>
          <a:p>
            <a:r>
              <a:rPr lang="en-CA" dirty="0" smtClean="0"/>
              <a:t>Length of growing seasons</a:t>
            </a:r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Country Explosion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In 1900 there were 57 countries.</a:t>
            </a:r>
          </a:p>
          <a:p>
            <a:endParaRPr lang="en-CA" dirty="0" smtClean="0"/>
          </a:p>
          <a:p>
            <a:r>
              <a:rPr lang="en-CA" dirty="0" smtClean="0"/>
              <a:t>In 2005 there were 193 countries.</a:t>
            </a:r>
          </a:p>
          <a:p>
            <a:endParaRPr lang="en-CA" dirty="0" smtClean="0"/>
          </a:p>
          <a:p>
            <a:r>
              <a:rPr lang="en-CA" dirty="0" smtClean="0"/>
              <a:t>This happened because many countries face internal turmoil that threaten stability.</a:t>
            </a:r>
          </a:p>
          <a:p>
            <a:endParaRPr lang="en-CA" dirty="0" smtClean="0"/>
          </a:p>
          <a:p>
            <a:r>
              <a:rPr lang="en-CA" dirty="0" smtClean="0"/>
              <a:t>This leads to countries breaking up into smaller countries.</a:t>
            </a:r>
            <a:endParaRPr lang="en-C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www.metmuseum.org/toah/art/hg/detail/hg_11afc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7003" y="0"/>
            <a:ext cx="640934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 on the move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Forces that </a:t>
            </a:r>
            <a:r>
              <a:rPr lang="en-CA" b="1" i="1" dirty="0" smtClean="0"/>
              <a:t>encourage</a:t>
            </a:r>
            <a:r>
              <a:rPr lang="en-CA" dirty="0" smtClean="0"/>
              <a:t> you to leave a place are called</a:t>
            </a:r>
            <a:r>
              <a:rPr lang="en-CA" i="1" dirty="0" smtClean="0"/>
              <a:t> </a:t>
            </a:r>
            <a:r>
              <a:rPr lang="en-CA" dirty="0" smtClean="0"/>
              <a:t> 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PUSH FACTORS.</a:t>
            </a:r>
          </a:p>
          <a:p>
            <a:endParaRPr lang="en-CA" b="1" dirty="0" smtClean="0"/>
          </a:p>
          <a:p>
            <a:r>
              <a:rPr lang="en-CA" dirty="0" smtClean="0"/>
              <a:t>Forces that </a:t>
            </a:r>
            <a:r>
              <a:rPr lang="en-CA" b="1" i="1" dirty="0" smtClean="0"/>
              <a:t>draw </a:t>
            </a:r>
            <a:r>
              <a:rPr lang="en-CA" dirty="0" smtClean="0"/>
              <a:t>you to another place are called  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PULL FACTORS.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2468" name="Picture 4" descr="http://www.salonereporter.com/wp-content/uploads/2012/03/Africa-Political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-67035"/>
            <a:ext cx="6583660" cy="6925035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907704" y="1124744"/>
            <a:ext cx="302433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32040" y="1124744"/>
            <a:ext cx="0" cy="20882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979712" y="3284984"/>
            <a:ext cx="295232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79712" y="1124744"/>
            <a:ext cx="0" cy="216024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the world big enough?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There is no clear answer for this question.</a:t>
            </a:r>
          </a:p>
          <a:p>
            <a:endParaRPr lang="en-CA" dirty="0" smtClean="0"/>
          </a:p>
          <a:p>
            <a:r>
              <a:rPr lang="en-CA" dirty="0" smtClean="0"/>
              <a:t>As new technology is created, carrying capacity (the number of people the earth can support) increases.</a:t>
            </a:r>
          </a:p>
          <a:p>
            <a:endParaRPr lang="en-CA" dirty="0" smtClean="0"/>
          </a:p>
          <a:p>
            <a:r>
              <a:rPr lang="en-CA" dirty="0" smtClean="0"/>
              <a:t>Many geographers believe that there will be insufficient resources (especially food) for the growing number of people in the world.  </a:t>
            </a:r>
            <a:endParaRPr lang="en-C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Physical Geography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3 important facts about the relationship between physical geography and agriculture:</a:t>
            </a:r>
          </a:p>
          <a:p>
            <a:endParaRPr lang="en-CA" dirty="0" smtClean="0"/>
          </a:p>
          <a:p>
            <a:r>
              <a:rPr lang="en-CA" dirty="0" smtClean="0"/>
              <a:t>1) Latitude</a:t>
            </a:r>
          </a:p>
          <a:p>
            <a:r>
              <a:rPr lang="en-CA" dirty="0" smtClean="0"/>
              <a:t>2) Shapes of the Continents</a:t>
            </a:r>
          </a:p>
          <a:p>
            <a:r>
              <a:rPr lang="en-CA" dirty="0" smtClean="0"/>
              <a:t>3) Climate, Wildlife and Plant Life</a:t>
            </a:r>
            <a:endParaRPr lang="en-C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Latitude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Latitude is the key determinants of climate.</a:t>
            </a:r>
          </a:p>
          <a:p>
            <a:endParaRPr lang="en-CA" dirty="0" smtClean="0"/>
          </a:p>
          <a:p>
            <a:r>
              <a:rPr lang="en-CA" dirty="0" smtClean="0"/>
              <a:t>Near the equator, there is very little change in seasons.</a:t>
            </a:r>
          </a:p>
          <a:p>
            <a:endParaRPr lang="en-CA" dirty="0" smtClean="0"/>
          </a:p>
          <a:p>
            <a:r>
              <a:rPr lang="en-CA" dirty="0" smtClean="0"/>
              <a:t>In Canada, there is significant seasonal changes.  </a:t>
            </a:r>
            <a:endParaRPr lang="en-C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Shapes of the Continents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Europe and Asia spread east-west a great distance.</a:t>
            </a:r>
          </a:p>
          <a:p>
            <a:endParaRPr lang="en-CA" dirty="0" smtClean="0"/>
          </a:p>
          <a:p>
            <a:r>
              <a:rPr lang="en-CA" dirty="0" smtClean="0"/>
              <a:t>Africa and the Americas spread north-south a great distance.  </a:t>
            </a:r>
          </a:p>
          <a:p>
            <a:endParaRPr lang="en-CA" dirty="0" smtClean="0"/>
          </a:p>
          <a:p>
            <a:r>
              <a:rPr lang="en-CA" dirty="0" smtClean="0"/>
              <a:t>Continents that spread east-west have large areas with similar climate and growing seasons.</a:t>
            </a:r>
            <a:endParaRPr lang="en-C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Continents that spread north-south lack large areas of similar climate.  </a:t>
            </a:r>
          </a:p>
          <a:p>
            <a:endParaRPr lang="en-CA" dirty="0" smtClean="0"/>
          </a:p>
          <a:p>
            <a:r>
              <a:rPr lang="en-CA" dirty="0" smtClean="0"/>
              <a:t>Therefore, technological developments related to agriculture will not spread on these continents.</a:t>
            </a:r>
            <a:endParaRPr lang="en-C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Climate, wildlife and plant life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Some parts of the world have a physical geography that is well suited for agriculture.</a:t>
            </a:r>
          </a:p>
          <a:p>
            <a:endParaRPr lang="en-CA" dirty="0" smtClean="0"/>
          </a:p>
          <a:p>
            <a:r>
              <a:rPr lang="en-CA" dirty="0" smtClean="0"/>
              <a:t>Other parts are too cold or dry cannot sustain agriculture.  </a:t>
            </a:r>
          </a:p>
          <a:p>
            <a:endParaRPr lang="en-CA" dirty="0" smtClean="0"/>
          </a:p>
          <a:p>
            <a:r>
              <a:rPr lang="en-CA" dirty="0" smtClean="0"/>
              <a:t>Countries that can grow their own food are at a significant advantage over countries that cannot.</a:t>
            </a:r>
            <a:endParaRPr lang="en-C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 Key facts about the human world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world is an unequal place, some countries are more developed than others.</a:t>
            </a:r>
          </a:p>
          <a:p>
            <a:endParaRPr lang="en-CA" dirty="0" smtClean="0"/>
          </a:p>
          <a:p>
            <a:r>
              <a:rPr lang="en-CA" dirty="0" smtClean="0"/>
              <a:t>The world population is increasing by 75 million people each year.</a:t>
            </a:r>
          </a:p>
          <a:p>
            <a:endParaRPr lang="en-CA" dirty="0" smtClean="0"/>
          </a:p>
          <a:p>
            <a:r>
              <a:rPr lang="en-CA" dirty="0" smtClean="0"/>
              <a:t>The world population will reach 9.3 billion people by 2050.</a:t>
            </a:r>
            <a:endParaRPr lang="en-C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Most future growth in population will occur in less developed countries.</a:t>
            </a:r>
          </a:p>
          <a:p>
            <a:endParaRPr lang="en-CA" dirty="0" smtClean="0"/>
          </a:p>
          <a:p>
            <a:r>
              <a:rPr lang="en-CA" dirty="0" smtClean="0"/>
              <a:t>There are close relationships between world environmental regions and population distribution.</a:t>
            </a:r>
          </a:p>
          <a:p>
            <a:endParaRPr lang="en-CA" dirty="0" smtClean="0"/>
          </a:p>
          <a:p>
            <a:r>
              <a:rPr lang="en-CA" dirty="0" smtClean="0"/>
              <a:t>The current map of the world is not a fixed an unchanging fact.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If you were in the middle of the picture, would you stay or leave your city?</a:t>
            </a:r>
            <a:endParaRPr lang="en-CA" dirty="0"/>
          </a:p>
        </p:txBody>
      </p:sp>
      <p:pic>
        <p:nvPicPr>
          <p:cNvPr id="1026" name="Picture 2" descr="http://1.1.1.2/bmi/www.themarshallbros.com/school/ss/chapter14/images/pushp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343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Push factors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5733256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Population growth </a:t>
            </a:r>
            <a:r>
              <a:rPr lang="en-CA" dirty="0" smtClean="0"/>
              <a:t>in foreign countries forced people to find more land.</a:t>
            </a:r>
          </a:p>
          <a:p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Agricultural changes </a:t>
            </a:r>
            <a:r>
              <a:rPr lang="en-CA" dirty="0" smtClean="0"/>
              <a:t> such as newer inventions forced Europeans off their land by the land owners because the owners wanted to farm the land.</a:t>
            </a:r>
          </a:p>
          <a:p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Bad crops.</a:t>
            </a:r>
            <a:r>
              <a:rPr lang="en-CA" b="1" dirty="0" smtClean="0"/>
              <a:t> </a:t>
            </a:r>
            <a:r>
              <a:rPr lang="en-CA" dirty="0" smtClean="0"/>
              <a:t> On the other hand, some crops failed which then made people look for new opportunities.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Push Factors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Religious freedom</a:t>
            </a:r>
            <a:r>
              <a:rPr lang="en-CA" b="1" dirty="0" smtClean="0"/>
              <a:t>.  </a:t>
            </a:r>
            <a:r>
              <a:rPr lang="en-CA" dirty="0" smtClean="0"/>
              <a:t>Other people fled their countries in search of religious freedom.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Pull factors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Freedom</a:t>
            </a:r>
            <a:r>
              <a:rPr lang="en-CA" b="1" dirty="0" smtClean="0"/>
              <a:t>. </a:t>
            </a:r>
            <a:r>
              <a:rPr lang="en-CA" dirty="0" smtClean="0"/>
              <a:t> As </a:t>
            </a:r>
            <a:r>
              <a:rPr lang="en-CA" dirty="0" err="1" smtClean="0"/>
              <a:t>Gjert</a:t>
            </a:r>
            <a:r>
              <a:rPr lang="en-CA" dirty="0" smtClean="0"/>
              <a:t> </a:t>
            </a:r>
            <a:r>
              <a:rPr lang="en-CA" dirty="0" err="1" smtClean="0"/>
              <a:t>Hovland</a:t>
            </a:r>
            <a:r>
              <a:rPr lang="en-CA" dirty="0" smtClean="0"/>
              <a:t> wrote, “Everyone has the freedom to practice the teaching and religion he prefers.”</a:t>
            </a:r>
          </a:p>
          <a:p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Economic opportunity</a:t>
            </a:r>
            <a:r>
              <a:rPr lang="en-CA" b="1" dirty="0" smtClean="0"/>
              <a:t>. </a:t>
            </a:r>
            <a:r>
              <a:rPr lang="en-CA" dirty="0" smtClean="0"/>
              <a:t> People who move often are in search of a new life and a brighter future.</a:t>
            </a:r>
          </a:p>
          <a:p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Abundant land</a:t>
            </a:r>
            <a:r>
              <a:rPr lang="en-CA" b="1" dirty="0" smtClean="0"/>
              <a:t>. </a:t>
            </a:r>
            <a:r>
              <a:rPr lang="en-CA" dirty="0" smtClean="0"/>
              <a:t> The amount of unoccupied land was another factor which pulls many people to new countries.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BARRIERS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Barriers are things that make it difficult to move such as:</a:t>
            </a:r>
          </a:p>
          <a:p>
            <a:endParaRPr lang="en-CA" dirty="0" smtClean="0"/>
          </a:p>
          <a:p>
            <a:r>
              <a:rPr lang="en-CA" dirty="0" smtClean="0"/>
              <a:t>Family ties</a:t>
            </a:r>
          </a:p>
          <a:p>
            <a:r>
              <a:rPr lang="en-CA" dirty="0" smtClean="0"/>
              <a:t>Travel costs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481</TotalTime>
  <Words>1154</Words>
  <Application>Microsoft Office PowerPoint</Application>
  <PresentationFormat>On-screen Show (4:3)</PresentationFormat>
  <Paragraphs>178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Trek</vt:lpstr>
      <vt:lpstr>Movement</vt:lpstr>
      <vt:lpstr>Movement</vt:lpstr>
      <vt:lpstr>Slide 3</vt:lpstr>
      <vt:lpstr>People on the move</vt:lpstr>
      <vt:lpstr>Slide 5</vt:lpstr>
      <vt:lpstr>Push factors</vt:lpstr>
      <vt:lpstr>Push Factors continued</vt:lpstr>
      <vt:lpstr>Pull factors</vt:lpstr>
      <vt:lpstr>BARRIERS</vt:lpstr>
      <vt:lpstr>Slide 10</vt:lpstr>
      <vt:lpstr>Slide 11</vt:lpstr>
      <vt:lpstr>Slide 12</vt:lpstr>
      <vt:lpstr>Slide 13</vt:lpstr>
      <vt:lpstr>Slide 14</vt:lpstr>
      <vt:lpstr>Slide 15</vt:lpstr>
      <vt:lpstr>Demography</vt:lpstr>
      <vt:lpstr>Population Distribution</vt:lpstr>
      <vt:lpstr>Slide 18</vt:lpstr>
      <vt:lpstr>Slide 19</vt:lpstr>
      <vt:lpstr>Slide 20</vt:lpstr>
      <vt:lpstr>If the world were a village</vt:lpstr>
      <vt:lpstr>Population density</vt:lpstr>
      <vt:lpstr>Slide 23</vt:lpstr>
      <vt:lpstr>Slide 24</vt:lpstr>
      <vt:lpstr>Slide 25</vt:lpstr>
      <vt:lpstr>An unequal world</vt:lpstr>
      <vt:lpstr>Slide 27</vt:lpstr>
      <vt:lpstr>Slide 28</vt:lpstr>
      <vt:lpstr>Population Growth  </vt:lpstr>
      <vt:lpstr>Slide 30</vt:lpstr>
      <vt:lpstr>Some definitions</vt:lpstr>
      <vt:lpstr>Slide 32</vt:lpstr>
      <vt:lpstr>Life expectancy </vt:lpstr>
      <vt:lpstr>Slide 34</vt:lpstr>
      <vt:lpstr>Slide 35</vt:lpstr>
      <vt:lpstr>Living Longer </vt:lpstr>
      <vt:lpstr>Why People live where they do</vt:lpstr>
      <vt:lpstr>Country Explosion </vt:lpstr>
      <vt:lpstr>Slide 39</vt:lpstr>
      <vt:lpstr>Slide 40</vt:lpstr>
      <vt:lpstr>Is the world big enough?</vt:lpstr>
      <vt:lpstr>Physical Geography </vt:lpstr>
      <vt:lpstr>Latitude </vt:lpstr>
      <vt:lpstr>The Shapes of the Continents </vt:lpstr>
      <vt:lpstr>Slide 45</vt:lpstr>
      <vt:lpstr>Climate, wildlife and plant life</vt:lpstr>
      <vt:lpstr>6 Key facts about the human world</vt:lpstr>
      <vt:lpstr>Slide 48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</dc:title>
  <dc:creator>Bishop</dc:creator>
  <cp:lastModifiedBy>Bishop</cp:lastModifiedBy>
  <cp:revision>26</cp:revision>
  <dcterms:created xsi:type="dcterms:W3CDTF">2012-10-27T14:12:45Z</dcterms:created>
  <dcterms:modified xsi:type="dcterms:W3CDTF">2012-11-06T11:49:33Z</dcterms:modified>
</cp:coreProperties>
</file>