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8"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00FF"/>
    <a:srgbClr val="66FF33"/>
    <a:srgbClr val="99FF33"/>
    <a:srgbClr val="3333CC"/>
    <a:srgbClr val="B2B2B2"/>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2EFB5F-32DB-41DF-930F-EDC11F554ECC}" type="slidenum">
              <a:rPr lang="en-US"/>
              <a:pPr/>
              <a:t>‹#›</a:t>
            </a:fld>
            <a:endParaRPr lang="en-US"/>
          </a:p>
        </p:txBody>
      </p:sp>
    </p:spTree>
  </p:cSld>
  <p:clrMapOvr>
    <a:masterClrMapping/>
  </p:clrMapOvr>
  <p:transition>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15404A-F339-4C07-8D63-2EB434D2AFD1}" type="slidenum">
              <a:rPr lang="en-US"/>
              <a:pPr/>
              <a:t>‹#›</a:t>
            </a:fld>
            <a:endParaRPr lang="en-US"/>
          </a:p>
        </p:txBody>
      </p:sp>
    </p:spTree>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0A1D19-28DD-4027-A68D-68E0366777D1}" type="slidenum">
              <a:rPr lang="en-US"/>
              <a:pPr/>
              <a:t>‹#›</a:t>
            </a:fld>
            <a:endParaRPr lang="en-US"/>
          </a:p>
        </p:txBody>
      </p:sp>
    </p:spTree>
  </p:cSld>
  <p:clrMapOvr>
    <a:masterClrMapping/>
  </p:clrMapOvr>
  <p:transition>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9809D93-DBB0-4362-9257-692D4E03B4E0}" type="slidenum">
              <a:rPr lang="en-US"/>
              <a:pPr/>
              <a:t>‹#›</a:t>
            </a:fld>
            <a:endParaRPr lang="en-US"/>
          </a:p>
        </p:txBody>
      </p:sp>
    </p:spTree>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4621AE-1BA4-4AEA-B351-CEF51F74C8E8}" type="slidenum">
              <a:rPr lang="en-US"/>
              <a:pPr/>
              <a:t>‹#›</a:t>
            </a:fld>
            <a:endParaRPr lang="en-US"/>
          </a:p>
        </p:txBody>
      </p:sp>
    </p:spTree>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C0803E-1CC3-4E09-8008-464FE85CC649}" type="slidenum">
              <a:rPr lang="en-US"/>
              <a:pPr/>
              <a:t>‹#›</a:t>
            </a:fld>
            <a:endParaRPr lang="en-US"/>
          </a:p>
        </p:txBody>
      </p:sp>
    </p:spTree>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1C4C49-8DF1-4728-BC0C-EAC6809569D7}" type="slidenum">
              <a:rPr lang="en-US"/>
              <a:pPr/>
              <a:t>‹#›</a:t>
            </a:fld>
            <a:endParaRPr lang="en-US"/>
          </a:p>
        </p:txBody>
      </p:sp>
    </p:spTree>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DC15EF-E2E7-4BCA-AF52-9CF1BC10E205}" type="slidenum">
              <a:rPr lang="en-US"/>
              <a:pPr/>
              <a:t>‹#›</a:t>
            </a:fld>
            <a:endParaRPr lang="en-US"/>
          </a:p>
        </p:txBody>
      </p:sp>
    </p:spTree>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E86A79-0092-4F4A-BFA1-408A831B5576}" type="slidenum">
              <a:rPr lang="en-US"/>
              <a:pPr/>
              <a:t>‹#›</a:t>
            </a:fld>
            <a:endParaRPr lang="en-US"/>
          </a:p>
        </p:txBody>
      </p:sp>
    </p:spTree>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4CD9D48-4197-492C-BAA2-043CDBEF0E9E}" type="slidenum">
              <a:rPr lang="en-US"/>
              <a:pPr/>
              <a:t>‹#›</a:t>
            </a:fld>
            <a:endParaRPr lang="en-US"/>
          </a:p>
        </p:txBody>
      </p:sp>
    </p:spTree>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438264-987E-4C8C-9D56-590863764DCF}" type="slidenum">
              <a:rPr lang="en-US"/>
              <a:pPr/>
              <a:t>‹#›</a:t>
            </a:fld>
            <a:endParaRPr lang="en-US"/>
          </a:p>
        </p:txBody>
      </p:sp>
    </p:spTree>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5EA412-F7C6-408C-8996-46803D4D1A05}" type="slidenum">
              <a:rPr lang="en-US"/>
              <a:pPr/>
              <a:t>‹#›</a:t>
            </a:fld>
            <a:endParaRPr lang="en-US"/>
          </a:p>
        </p:txBody>
      </p:sp>
    </p:spTree>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9FE49D3-F70E-41F6-A74B-FE0557D17BD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 calcmode="lin" valueType="num">
                                      <p:cBhvr>
                                        <p:cTn id="14" dur="1000" fill="hold"/>
                                        <p:tgtEl>
                                          <p:spTgt spid="102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02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027">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027">
                                            <p:txEl>
                                              <p:pRg st="1" end="1"/>
                                            </p:txEl>
                                          </p:spTgt>
                                        </p:tgtEl>
                                        <p:attrNameLst>
                                          <p:attrName>style.visibility</p:attrName>
                                        </p:attrNameLst>
                                      </p:cBhvr>
                                      <p:to>
                                        <p:strVal val="visible"/>
                                      </p:to>
                                    </p:set>
                                    <p:anim calcmode="lin" valueType="num">
                                      <p:cBhvr>
                                        <p:cTn id="19" dur="1000" fill="hold"/>
                                        <p:tgtEl>
                                          <p:spTgt spid="1027">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1027">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027">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027">
                                            <p:txEl>
                                              <p:pRg st="2" end="2"/>
                                            </p:txEl>
                                          </p:spTgt>
                                        </p:tgtEl>
                                        <p:attrNameLst>
                                          <p:attrName>style.visibility</p:attrName>
                                        </p:attrNameLst>
                                      </p:cBhvr>
                                      <p:to>
                                        <p:strVal val="visible"/>
                                      </p:to>
                                    </p:set>
                                    <p:anim calcmode="lin" valueType="num">
                                      <p:cBhvr>
                                        <p:cTn id="24" dur="1000" fill="hold"/>
                                        <p:tgtEl>
                                          <p:spTgt spid="1027">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1027">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027">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027">
                                            <p:txEl>
                                              <p:pRg st="3" end="3"/>
                                            </p:txEl>
                                          </p:spTgt>
                                        </p:tgtEl>
                                        <p:attrNameLst>
                                          <p:attrName>style.visibility</p:attrName>
                                        </p:attrNameLst>
                                      </p:cBhvr>
                                      <p:to>
                                        <p:strVal val="visible"/>
                                      </p:to>
                                    </p:set>
                                    <p:anim calcmode="lin" valueType="num">
                                      <p:cBhvr>
                                        <p:cTn id="29" dur="1000" fill="hold"/>
                                        <p:tgtEl>
                                          <p:spTgt spid="1027">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027">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027">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027">
                                            <p:txEl>
                                              <p:pRg st="4" end="4"/>
                                            </p:txEl>
                                          </p:spTgt>
                                        </p:tgtEl>
                                        <p:attrNameLst>
                                          <p:attrName>style.visibility</p:attrName>
                                        </p:attrNameLst>
                                      </p:cBhvr>
                                      <p:to>
                                        <p:strVal val="visible"/>
                                      </p:to>
                                    </p:set>
                                    <p:anim calcmode="lin" valueType="num">
                                      <p:cBhvr>
                                        <p:cTn id="34" dur="1000" fill="hold"/>
                                        <p:tgtEl>
                                          <p:spTgt spid="1027">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1027">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50" presetClass="entr" presetSubtype="0" decel="10000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1000" fill="hold"/>
                        <p:tgtEl>
                          <p:spTgt spid="1027"/>
                        </p:tgtEl>
                        <p:attrNameLst>
                          <p:attrName>ppt_w</p:attrName>
                        </p:attrNameLst>
                      </p:cBhvr>
                      <p:tavLst>
                        <p:tav tm="0">
                          <p:val>
                            <p:strVal val="#ppt_w+.3"/>
                          </p:val>
                        </p:tav>
                        <p:tav tm="100000">
                          <p:val>
                            <p:strVal val="#ppt_w"/>
                          </p:val>
                        </p:tav>
                      </p:tavLst>
                    </p:anim>
                    <p:anim calcmode="lin" valueType="num">
                      <p:cBhvr>
                        <p:cTn dur="1000" fill="hold"/>
                        <p:tgtEl>
                          <p:spTgt spid="1027"/>
                        </p:tgtEl>
                        <p:attrNameLst>
                          <p:attrName>ppt_h</p:attrName>
                        </p:attrNameLst>
                      </p:cBhvr>
                      <p:tavLst>
                        <p:tav tm="0">
                          <p:val>
                            <p:strVal val="#ppt_h"/>
                          </p:val>
                        </p:tav>
                        <p:tav tm="100000">
                          <p:val>
                            <p:strVal val="#ppt_h"/>
                          </p:val>
                        </p:tav>
                      </p:tavLst>
                    </p:anim>
                    <p:animEffect transition="in" filter="fade">
                      <p:cBhvr>
                        <p:cTn dur="1000"/>
                        <p:tgtEl>
                          <p:spTgt spid="1027"/>
                        </p:tgtEl>
                      </p:cBhvr>
                    </p:animEffect>
                  </p:childTnLst>
                </p:cTn>
              </p:par>
            </p:tnLst>
          </p:tmpl>
          <p:tmpl lvl="2">
            <p:tnLst>
              <p:par>
                <p:cTn presetID="50"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1000" fill="hold"/>
                        <p:tgtEl>
                          <p:spTgt spid="1027"/>
                        </p:tgtEl>
                        <p:attrNameLst>
                          <p:attrName>ppt_w</p:attrName>
                        </p:attrNameLst>
                      </p:cBhvr>
                      <p:tavLst>
                        <p:tav tm="0">
                          <p:val>
                            <p:strVal val="#ppt_w+.3"/>
                          </p:val>
                        </p:tav>
                        <p:tav tm="100000">
                          <p:val>
                            <p:strVal val="#ppt_w"/>
                          </p:val>
                        </p:tav>
                      </p:tavLst>
                    </p:anim>
                    <p:anim calcmode="lin" valueType="num">
                      <p:cBhvr>
                        <p:cTn dur="1000" fill="hold"/>
                        <p:tgtEl>
                          <p:spTgt spid="1027"/>
                        </p:tgtEl>
                        <p:attrNameLst>
                          <p:attrName>ppt_h</p:attrName>
                        </p:attrNameLst>
                      </p:cBhvr>
                      <p:tavLst>
                        <p:tav tm="0">
                          <p:val>
                            <p:strVal val="#ppt_h"/>
                          </p:val>
                        </p:tav>
                        <p:tav tm="100000">
                          <p:val>
                            <p:strVal val="#ppt_h"/>
                          </p:val>
                        </p:tav>
                      </p:tavLst>
                    </p:anim>
                    <p:animEffect transition="in" filter="fade">
                      <p:cBhvr>
                        <p:cTn dur="1000"/>
                        <p:tgtEl>
                          <p:spTgt spid="1027"/>
                        </p:tgtEl>
                      </p:cBhvr>
                    </p:animEffect>
                  </p:childTnLst>
                </p:cTn>
              </p:par>
            </p:tnLst>
          </p:tmpl>
          <p:tmpl lvl="3">
            <p:tnLst>
              <p:par>
                <p:cTn presetID="50"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1000" fill="hold"/>
                        <p:tgtEl>
                          <p:spTgt spid="1027"/>
                        </p:tgtEl>
                        <p:attrNameLst>
                          <p:attrName>ppt_w</p:attrName>
                        </p:attrNameLst>
                      </p:cBhvr>
                      <p:tavLst>
                        <p:tav tm="0">
                          <p:val>
                            <p:strVal val="#ppt_w+.3"/>
                          </p:val>
                        </p:tav>
                        <p:tav tm="100000">
                          <p:val>
                            <p:strVal val="#ppt_w"/>
                          </p:val>
                        </p:tav>
                      </p:tavLst>
                    </p:anim>
                    <p:anim calcmode="lin" valueType="num">
                      <p:cBhvr>
                        <p:cTn dur="1000" fill="hold"/>
                        <p:tgtEl>
                          <p:spTgt spid="1027"/>
                        </p:tgtEl>
                        <p:attrNameLst>
                          <p:attrName>ppt_h</p:attrName>
                        </p:attrNameLst>
                      </p:cBhvr>
                      <p:tavLst>
                        <p:tav tm="0">
                          <p:val>
                            <p:strVal val="#ppt_h"/>
                          </p:val>
                        </p:tav>
                        <p:tav tm="100000">
                          <p:val>
                            <p:strVal val="#ppt_h"/>
                          </p:val>
                        </p:tav>
                      </p:tavLst>
                    </p:anim>
                    <p:animEffect transition="in" filter="fade">
                      <p:cBhvr>
                        <p:cTn dur="1000"/>
                        <p:tgtEl>
                          <p:spTgt spid="1027"/>
                        </p:tgtEl>
                      </p:cBhvr>
                    </p:animEffect>
                  </p:childTnLst>
                </p:cTn>
              </p:par>
            </p:tnLst>
          </p:tmpl>
          <p:tmpl lvl="4">
            <p:tnLst>
              <p:par>
                <p:cTn presetID="50"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1000" fill="hold"/>
                        <p:tgtEl>
                          <p:spTgt spid="1027"/>
                        </p:tgtEl>
                        <p:attrNameLst>
                          <p:attrName>ppt_w</p:attrName>
                        </p:attrNameLst>
                      </p:cBhvr>
                      <p:tavLst>
                        <p:tav tm="0">
                          <p:val>
                            <p:strVal val="#ppt_w+.3"/>
                          </p:val>
                        </p:tav>
                        <p:tav tm="100000">
                          <p:val>
                            <p:strVal val="#ppt_w"/>
                          </p:val>
                        </p:tav>
                      </p:tavLst>
                    </p:anim>
                    <p:anim calcmode="lin" valueType="num">
                      <p:cBhvr>
                        <p:cTn dur="1000" fill="hold"/>
                        <p:tgtEl>
                          <p:spTgt spid="1027"/>
                        </p:tgtEl>
                        <p:attrNameLst>
                          <p:attrName>ppt_h</p:attrName>
                        </p:attrNameLst>
                      </p:cBhvr>
                      <p:tavLst>
                        <p:tav tm="0">
                          <p:val>
                            <p:strVal val="#ppt_h"/>
                          </p:val>
                        </p:tav>
                        <p:tav tm="100000">
                          <p:val>
                            <p:strVal val="#ppt_h"/>
                          </p:val>
                        </p:tav>
                      </p:tavLst>
                    </p:anim>
                    <p:animEffect transition="in" filter="fade">
                      <p:cBhvr>
                        <p:cTn dur="1000"/>
                        <p:tgtEl>
                          <p:spTgt spid="1027"/>
                        </p:tgtEl>
                      </p:cBhvr>
                    </p:animEffect>
                  </p:childTnLst>
                </p:cTn>
              </p:par>
            </p:tnLst>
          </p:tmpl>
          <p:tmpl lvl="5">
            <p:tnLst>
              <p:par>
                <p:cTn presetID="50"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1000" fill="hold"/>
                        <p:tgtEl>
                          <p:spTgt spid="1027"/>
                        </p:tgtEl>
                        <p:attrNameLst>
                          <p:attrName>ppt_w</p:attrName>
                        </p:attrNameLst>
                      </p:cBhvr>
                      <p:tavLst>
                        <p:tav tm="0">
                          <p:val>
                            <p:strVal val="#ppt_w+.3"/>
                          </p:val>
                        </p:tav>
                        <p:tav tm="100000">
                          <p:val>
                            <p:strVal val="#ppt_w"/>
                          </p:val>
                        </p:tav>
                      </p:tavLst>
                    </p:anim>
                    <p:anim calcmode="lin" valueType="num">
                      <p:cBhvr>
                        <p:cTn dur="1000" fill="hold"/>
                        <p:tgtEl>
                          <p:spTgt spid="1027"/>
                        </p:tgtEl>
                        <p:attrNameLst>
                          <p:attrName>ppt_h</p:attrName>
                        </p:attrNameLst>
                      </p:cBhvr>
                      <p:tavLst>
                        <p:tav tm="0">
                          <p:val>
                            <p:strVal val="#ppt_h"/>
                          </p:val>
                        </p:tav>
                        <p:tav tm="100000">
                          <p:val>
                            <p:strVal val="#ppt_h"/>
                          </p:val>
                        </p:tav>
                      </p:tavLst>
                    </p:anim>
                    <p:animEffect transition="in" filter="fade">
                      <p:cBhvr>
                        <p:cTn dur="1000"/>
                        <p:tgtEl>
                          <p:spTgt spid="1027"/>
                        </p:tgtEl>
                      </p:cBhvr>
                    </p:animEffec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447800"/>
            <a:ext cx="7772400" cy="1470025"/>
          </a:xfrm>
        </p:spPr>
        <p:txBody>
          <a:bodyPr/>
          <a:lstStyle/>
          <a:p>
            <a:pPr algn="l"/>
            <a:r>
              <a:rPr lang="en-US" sz="5400" b="1">
                <a:solidFill>
                  <a:srgbClr val="FF0000"/>
                </a:solidFill>
              </a:rPr>
              <a:t>Narrative</a:t>
            </a:r>
            <a:r>
              <a:rPr lang="en-US" sz="5400" b="1"/>
              <a:t> </a:t>
            </a:r>
            <a:r>
              <a:rPr lang="en-US" sz="5400" b="1">
                <a:solidFill>
                  <a:srgbClr val="B2B2B2"/>
                </a:solidFill>
              </a:rPr>
              <a:t>Perspective</a:t>
            </a:r>
          </a:p>
        </p:txBody>
      </p:sp>
      <p:sp>
        <p:nvSpPr>
          <p:cNvPr id="2051" name="Rectangle 3"/>
          <p:cNvSpPr>
            <a:spLocks noGrp="1" noChangeArrowheads="1"/>
          </p:cNvSpPr>
          <p:nvPr>
            <p:ph type="subTitle" idx="1"/>
          </p:nvPr>
        </p:nvSpPr>
        <p:spPr>
          <a:xfrm>
            <a:off x="685800" y="2971800"/>
            <a:ext cx="6400800" cy="1752600"/>
          </a:xfrm>
        </p:spPr>
        <p:txBody>
          <a:bodyPr/>
          <a:lstStyle/>
          <a:p>
            <a:pPr algn="l"/>
            <a:r>
              <a:rPr lang="en-US" sz="3600" b="1"/>
              <a:t>Author’s Point of View</a:t>
            </a:r>
          </a:p>
        </p:txBody>
      </p:sp>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dirty="0">
                <a:solidFill>
                  <a:srgbClr val="FF0000"/>
                </a:solidFill>
              </a:rPr>
              <a:t>Third</a:t>
            </a:r>
            <a:r>
              <a:rPr lang="en-US" b="1" dirty="0">
                <a:solidFill>
                  <a:schemeClr val="tx1"/>
                </a:solidFill>
              </a:rPr>
              <a:t>-</a:t>
            </a:r>
            <a:r>
              <a:rPr lang="en-US" b="1" dirty="0">
                <a:solidFill>
                  <a:srgbClr val="00B0F0"/>
                </a:solidFill>
              </a:rPr>
              <a:t>Person</a:t>
            </a:r>
            <a:r>
              <a:rPr lang="en-US" b="1" dirty="0"/>
              <a:t> Limited</a:t>
            </a:r>
          </a:p>
        </p:txBody>
      </p:sp>
      <p:sp>
        <p:nvSpPr>
          <p:cNvPr id="12291" name="Rectangle 3"/>
          <p:cNvSpPr>
            <a:spLocks noGrp="1" noChangeArrowheads="1"/>
          </p:cNvSpPr>
          <p:nvPr>
            <p:ph type="body" idx="1"/>
          </p:nvPr>
        </p:nvSpPr>
        <p:spPr/>
        <p:txBody>
          <a:bodyPr/>
          <a:lstStyle/>
          <a:p>
            <a:pPr>
              <a:buFontTx/>
              <a:buNone/>
            </a:pPr>
            <a:r>
              <a:rPr lang="en-US" b="1" dirty="0"/>
              <a:t>Narrator is </a:t>
            </a:r>
            <a:r>
              <a:rPr lang="en-US" b="1" dirty="0">
                <a:solidFill>
                  <a:srgbClr val="FF0000"/>
                </a:solidFill>
              </a:rPr>
              <a:t>limited </a:t>
            </a:r>
            <a:r>
              <a:rPr lang="en-US" b="1" dirty="0"/>
              <a:t>to one character.</a:t>
            </a:r>
          </a:p>
          <a:p>
            <a:pPr>
              <a:buFontTx/>
              <a:buNone/>
            </a:pPr>
            <a:r>
              <a:rPr lang="en-US" dirty="0"/>
              <a:t>Tells </a:t>
            </a:r>
            <a:r>
              <a:rPr lang="en-US" b="1" dirty="0">
                <a:solidFill>
                  <a:srgbClr val="FF0000"/>
                </a:solidFill>
              </a:rPr>
              <a:t>thoughts</a:t>
            </a:r>
            <a:r>
              <a:rPr lang="en-US" dirty="0"/>
              <a:t> &amp; </a:t>
            </a:r>
            <a:r>
              <a:rPr lang="en-US" b="1" dirty="0">
                <a:solidFill>
                  <a:srgbClr val="CC00FF"/>
                </a:solidFill>
              </a:rPr>
              <a:t>feelings</a:t>
            </a:r>
            <a:r>
              <a:rPr lang="en-US" dirty="0"/>
              <a:t> of</a:t>
            </a:r>
            <a:r>
              <a:rPr lang="en-US" b="1" dirty="0"/>
              <a:t> </a:t>
            </a:r>
            <a:r>
              <a:rPr lang="en-US" b="1" dirty="0">
                <a:solidFill>
                  <a:srgbClr val="FF0000"/>
                </a:solidFill>
              </a:rPr>
              <a:t>one</a:t>
            </a:r>
            <a:r>
              <a:rPr lang="en-US" b="1" dirty="0"/>
              <a:t> </a:t>
            </a:r>
            <a:r>
              <a:rPr lang="en-US" b="1" dirty="0">
                <a:solidFill>
                  <a:srgbClr val="CC00FF"/>
                </a:solidFill>
              </a:rPr>
              <a:t>character</a:t>
            </a:r>
          </a:p>
          <a:p>
            <a:pPr>
              <a:buFontTx/>
              <a:buNone/>
            </a:pPr>
            <a:endParaRPr lang="en-US" b="1" dirty="0"/>
          </a:p>
          <a:p>
            <a:pPr algn="ctr">
              <a:buFontTx/>
              <a:buNone/>
            </a:pPr>
            <a:r>
              <a:rPr lang="en-US" b="1" dirty="0"/>
              <a:t>Example</a:t>
            </a:r>
          </a:p>
          <a:p>
            <a:pPr>
              <a:buFontTx/>
              <a:buNone/>
            </a:pPr>
            <a:r>
              <a:rPr lang="en-US" dirty="0"/>
              <a:t>	</a:t>
            </a:r>
            <a:r>
              <a:rPr lang="en-US" b="1" dirty="0"/>
              <a:t>Tim was mad</a:t>
            </a:r>
            <a:r>
              <a:rPr lang="en-US" dirty="0"/>
              <a:t> at </a:t>
            </a:r>
            <a:r>
              <a:rPr lang="en-US" dirty="0" smtClean="0"/>
              <a:t>Shannon.  </a:t>
            </a:r>
            <a:r>
              <a:rPr lang="en-US" b="1" dirty="0"/>
              <a:t>He blamed</a:t>
            </a:r>
            <a:r>
              <a:rPr lang="en-US" dirty="0"/>
              <a:t> her.  </a:t>
            </a:r>
            <a:r>
              <a:rPr lang="en-US" dirty="0" smtClean="0"/>
              <a:t>Shannon </a:t>
            </a:r>
            <a:r>
              <a:rPr lang="en-US" dirty="0"/>
              <a:t>just left without saying anything.  She left a note and then left him.  </a:t>
            </a:r>
          </a:p>
          <a:p>
            <a:pPr>
              <a:buFontTx/>
              <a:buNone/>
            </a:pPr>
            <a:endParaRPr lang="en-US" dirty="0"/>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dirty="0">
                <a:solidFill>
                  <a:srgbClr val="FF0000"/>
                </a:solidFill>
              </a:rPr>
              <a:t>Third</a:t>
            </a:r>
            <a:r>
              <a:rPr lang="en-US" b="1" dirty="0">
                <a:solidFill>
                  <a:schemeClr val="tx1"/>
                </a:solidFill>
              </a:rPr>
              <a:t>-</a:t>
            </a:r>
            <a:r>
              <a:rPr lang="en-US" b="1" dirty="0">
                <a:solidFill>
                  <a:schemeClr val="accent1">
                    <a:lumMod val="75000"/>
                  </a:schemeClr>
                </a:solidFill>
              </a:rPr>
              <a:t>Person</a:t>
            </a:r>
            <a:r>
              <a:rPr lang="en-US" b="1" dirty="0"/>
              <a:t> Objective</a:t>
            </a:r>
          </a:p>
        </p:txBody>
      </p:sp>
      <p:sp>
        <p:nvSpPr>
          <p:cNvPr id="13315" name="Rectangle 3"/>
          <p:cNvSpPr>
            <a:spLocks noGrp="1" noChangeArrowheads="1"/>
          </p:cNvSpPr>
          <p:nvPr>
            <p:ph type="body" idx="1"/>
          </p:nvPr>
        </p:nvSpPr>
        <p:spPr/>
        <p:txBody>
          <a:bodyPr/>
          <a:lstStyle/>
          <a:p>
            <a:pPr>
              <a:lnSpc>
                <a:spcPct val="90000"/>
              </a:lnSpc>
              <a:buFontTx/>
              <a:buNone/>
            </a:pPr>
            <a:r>
              <a:rPr lang="en-US" b="1" dirty="0"/>
              <a:t>Narrator does not reveal </a:t>
            </a:r>
            <a:r>
              <a:rPr lang="en-US" b="1" u="sng" dirty="0"/>
              <a:t>any</a:t>
            </a:r>
            <a:r>
              <a:rPr lang="en-US" b="1" dirty="0"/>
              <a:t> character’s </a:t>
            </a:r>
            <a:r>
              <a:rPr lang="en-US" b="1" dirty="0">
                <a:solidFill>
                  <a:srgbClr val="FF0000"/>
                </a:solidFill>
              </a:rPr>
              <a:t>thoughts</a:t>
            </a:r>
            <a:r>
              <a:rPr lang="en-US" b="1" dirty="0"/>
              <a:t> or </a:t>
            </a:r>
            <a:r>
              <a:rPr lang="en-US" b="1" dirty="0">
                <a:solidFill>
                  <a:srgbClr val="008000"/>
                </a:solidFill>
              </a:rPr>
              <a:t>feelings</a:t>
            </a:r>
            <a:r>
              <a:rPr lang="en-US" b="1" dirty="0"/>
              <a:t>.  </a:t>
            </a:r>
          </a:p>
          <a:p>
            <a:pPr>
              <a:lnSpc>
                <a:spcPct val="90000"/>
              </a:lnSpc>
              <a:buFontTx/>
              <a:buNone/>
            </a:pPr>
            <a:endParaRPr lang="en-US" sz="1000" b="1" dirty="0"/>
          </a:p>
          <a:p>
            <a:pPr>
              <a:lnSpc>
                <a:spcPct val="90000"/>
              </a:lnSpc>
              <a:buFontTx/>
              <a:buNone/>
            </a:pPr>
            <a:r>
              <a:rPr lang="en-US" b="1" dirty="0"/>
              <a:t>Only character’s </a:t>
            </a:r>
            <a:r>
              <a:rPr lang="en-US" b="1" dirty="0">
                <a:solidFill>
                  <a:srgbClr val="CC00FF"/>
                </a:solidFill>
              </a:rPr>
              <a:t>dialogue</a:t>
            </a:r>
            <a:r>
              <a:rPr lang="en-US" b="1" dirty="0"/>
              <a:t> and actions are narrated.</a:t>
            </a:r>
          </a:p>
          <a:p>
            <a:pPr>
              <a:lnSpc>
                <a:spcPct val="90000"/>
              </a:lnSpc>
              <a:buFontTx/>
              <a:buNone/>
            </a:pPr>
            <a:endParaRPr lang="en-US" sz="1000" b="1" dirty="0"/>
          </a:p>
          <a:p>
            <a:pPr algn="ctr">
              <a:lnSpc>
                <a:spcPct val="90000"/>
              </a:lnSpc>
              <a:buFontTx/>
              <a:buNone/>
            </a:pPr>
            <a:r>
              <a:rPr lang="en-US" b="1" dirty="0"/>
              <a:t>Example</a:t>
            </a:r>
          </a:p>
          <a:p>
            <a:pPr>
              <a:lnSpc>
                <a:spcPct val="90000"/>
              </a:lnSpc>
              <a:buFontTx/>
              <a:buNone/>
            </a:pPr>
            <a:r>
              <a:rPr lang="en-US" dirty="0"/>
              <a:t>	Tim slammed the door.  He walked upstairs &amp; read a note from </a:t>
            </a:r>
            <a:r>
              <a:rPr lang="en-US" dirty="0" smtClean="0"/>
              <a:t>Shannon.  </a:t>
            </a:r>
            <a:r>
              <a:rPr lang="en-US" dirty="0"/>
              <a:t>He kicked her trash can &amp; started crying.</a:t>
            </a:r>
          </a:p>
          <a:p>
            <a:pPr>
              <a:lnSpc>
                <a:spcPct val="90000"/>
              </a:lnSpc>
              <a:buFontTx/>
              <a:buNone/>
            </a:pPr>
            <a:endParaRPr lang="en-US" dirty="0"/>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dirty="0">
                <a:solidFill>
                  <a:srgbClr val="FF0000"/>
                </a:solidFill>
              </a:rPr>
              <a:t>Tips</a:t>
            </a:r>
            <a:r>
              <a:rPr lang="en-US" b="1" dirty="0"/>
              <a:t> on </a:t>
            </a:r>
            <a:r>
              <a:rPr lang="en-US" b="1" dirty="0">
                <a:solidFill>
                  <a:srgbClr val="008000"/>
                </a:solidFill>
              </a:rPr>
              <a:t>Identifying</a:t>
            </a:r>
          </a:p>
        </p:txBody>
      </p:sp>
      <p:sp>
        <p:nvSpPr>
          <p:cNvPr id="14339" name="Rectangle 3"/>
          <p:cNvSpPr>
            <a:spLocks noGrp="1" noChangeArrowheads="1"/>
          </p:cNvSpPr>
          <p:nvPr>
            <p:ph type="body" idx="1"/>
          </p:nvPr>
        </p:nvSpPr>
        <p:spPr/>
        <p:txBody>
          <a:bodyPr/>
          <a:lstStyle/>
          <a:p>
            <a:r>
              <a:rPr lang="en-US" dirty="0"/>
              <a:t>Check </a:t>
            </a:r>
            <a:r>
              <a:rPr lang="en-US" b="1" dirty="0"/>
              <a:t>1st </a:t>
            </a:r>
            <a:r>
              <a:rPr lang="en-US" dirty="0"/>
              <a:t>or </a:t>
            </a:r>
            <a:r>
              <a:rPr lang="en-US" b="1" dirty="0"/>
              <a:t>2nd-person</a:t>
            </a:r>
            <a:r>
              <a:rPr lang="en-US" dirty="0"/>
              <a:t> before worrying about </a:t>
            </a:r>
            <a:r>
              <a:rPr lang="en-US" b="1" dirty="0"/>
              <a:t>objective, limited, or omniscient.</a:t>
            </a:r>
          </a:p>
          <a:p>
            <a:endParaRPr lang="en-US" b="1" dirty="0"/>
          </a:p>
          <a:p>
            <a:r>
              <a:rPr lang="en-US" dirty="0"/>
              <a:t>Ask, “Who’s story is the narrator telling: his, mine, or someone else’s?”</a:t>
            </a:r>
          </a:p>
          <a:p>
            <a:endParaRPr lang="en-US" dirty="0"/>
          </a:p>
          <a:p>
            <a:r>
              <a:rPr lang="en-US" dirty="0"/>
              <a:t>Focus on </a:t>
            </a:r>
            <a:r>
              <a:rPr lang="en-US" b="1" dirty="0">
                <a:solidFill>
                  <a:srgbClr val="00B0F0"/>
                </a:solidFill>
              </a:rPr>
              <a:t>narration</a:t>
            </a:r>
            <a:r>
              <a:rPr lang="en-US" dirty="0"/>
              <a:t> not </a:t>
            </a:r>
            <a:r>
              <a:rPr lang="en-US" b="1" dirty="0">
                <a:solidFill>
                  <a:srgbClr val="FF0000"/>
                </a:solidFill>
              </a:rPr>
              <a:t>dialogue</a:t>
            </a:r>
            <a:r>
              <a:rPr lang="en-US" dirty="0"/>
              <a:t>.</a:t>
            </a:r>
          </a:p>
          <a:p>
            <a:endParaRPr lang="en-US" dirty="0"/>
          </a:p>
          <a:p>
            <a:endParaRPr lang="en-US" dirty="0"/>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a:t>Practice</a:t>
            </a:r>
          </a:p>
        </p:txBody>
      </p:sp>
      <p:sp>
        <p:nvSpPr>
          <p:cNvPr id="16387" name="Rectangle 3"/>
          <p:cNvSpPr>
            <a:spLocks noGrp="1" noChangeArrowheads="1"/>
          </p:cNvSpPr>
          <p:nvPr>
            <p:ph type="body" idx="1"/>
          </p:nvPr>
        </p:nvSpPr>
        <p:spPr/>
        <p:txBody>
          <a:bodyPr/>
          <a:lstStyle/>
          <a:p>
            <a:pPr marL="609600" indent="-609600">
              <a:buFontTx/>
              <a:buAutoNum type="arabicPeriod"/>
            </a:pPr>
            <a:r>
              <a:rPr lang="en-US"/>
              <a:t>Read the following passages.</a:t>
            </a:r>
          </a:p>
          <a:p>
            <a:pPr marL="609600" indent="-609600">
              <a:buFontTx/>
              <a:buAutoNum type="arabicPeriod"/>
            </a:pPr>
            <a:endParaRPr lang="en-US"/>
          </a:p>
          <a:p>
            <a:pPr marL="609600" indent="-609600">
              <a:buFontTx/>
              <a:buAutoNum type="arabicPeriod"/>
            </a:pPr>
            <a:r>
              <a:rPr lang="en-US"/>
              <a:t>Determine the narrator’s perspective.</a:t>
            </a:r>
          </a:p>
          <a:p>
            <a:pPr marL="609600" indent="-609600">
              <a:buFontTx/>
              <a:buAutoNum type="arabicPeriod"/>
            </a:pPr>
            <a:endParaRPr lang="en-US"/>
          </a:p>
          <a:p>
            <a:pPr marL="609600" indent="-609600">
              <a:buFontTx/>
              <a:buAutoNum type="arabicPeriod"/>
            </a:pPr>
            <a:r>
              <a:rPr lang="en-US"/>
              <a:t>Write down your answer.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gtEl>
                                        <p:attrNameLst>
                                          <p:attrName>style.visibility</p:attrName>
                                        </p:attrNameLst>
                                      </p:cBhvr>
                                      <p:to>
                                        <p:strVal val="visible"/>
                                      </p:to>
                                    </p:set>
                                    <p:animEffect transition="in" filter="fade">
                                      <p:cBhvr>
                                        <p:cTn id="10" dur="2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a:t>1</a:t>
            </a:r>
          </a:p>
        </p:txBody>
      </p:sp>
      <p:sp>
        <p:nvSpPr>
          <p:cNvPr id="17411" name="Rectangle 3"/>
          <p:cNvSpPr>
            <a:spLocks noGrp="1" noChangeArrowheads="1"/>
          </p:cNvSpPr>
          <p:nvPr>
            <p:ph type="body" idx="1"/>
          </p:nvPr>
        </p:nvSpPr>
        <p:spPr/>
        <p:txBody>
          <a:bodyPr/>
          <a:lstStyle/>
          <a:p>
            <a:pPr>
              <a:buFontTx/>
              <a:buNone/>
            </a:pPr>
            <a:r>
              <a:rPr lang="en-US" dirty="0"/>
              <a:t>		When I was four months old, my mother died suddenly and my father was left to look after me all by himself… I had no brothers or sisters.  So through boyhood, from the age of four months onward, there was just us two, my father and me.  We lived in an old gypsy caravan behind a filling station”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1"/>
                                        </p:tgtEl>
                                        <p:attrNameLst>
                                          <p:attrName>style.visibility</p:attrName>
                                        </p:attrNameLst>
                                      </p:cBhvr>
                                      <p:to>
                                        <p:strVal val="visible"/>
                                      </p:to>
                                    </p:set>
                                    <p:animEffect transition="in" filter="fade">
                                      <p:cBhvr>
                                        <p:cTn id="10" dur="20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715963"/>
          </a:xfrm>
        </p:spPr>
        <p:txBody>
          <a:bodyPr/>
          <a:lstStyle/>
          <a:p>
            <a:r>
              <a:rPr lang="en-US" sz="4000" b="1"/>
              <a:t>2</a:t>
            </a:r>
          </a:p>
        </p:txBody>
      </p:sp>
      <p:sp>
        <p:nvSpPr>
          <p:cNvPr id="18435" name="Rectangle 3"/>
          <p:cNvSpPr>
            <a:spLocks noGrp="1" noChangeArrowheads="1"/>
          </p:cNvSpPr>
          <p:nvPr>
            <p:ph type="body" idx="1"/>
          </p:nvPr>
        </p:nvSpPr>
        <p:spPr>
          <a:xfrm>
            <a:off x="0" y="762000"/>
            <a:ext cx="8915400" cy="6096000"/>
          </a:xfrm>
        </p:spPr>
        <p:txBody>
          <a:bodyPr/>
          <a:lstStyle/>
          <a:p>
            <a:pPr>
              <a:buFontTx/>
              <a:buNone/>
            </a:pPr>
            <a:r>
              <a:rPr lang="en-US" dirty="0"/>
              <a:t>	  The huge man dropped his blankets and flung himself down and drank from the surface of the green pool. The small man stepped behind him.  "</a:t>
            </a:r>
            <a:r>
              <a:rPr lang="en-US" dirty="0" err="1"/>
              <a:t>Lennie</a:t>
            </a:r>
            <a:r>
              <a:rPr lang="en-US" dirty="0"/>
              <a:t>!" he said sharply.  "</a:t>
            </a:r>
            <a:r>
              <a:rPr lang="en-US" dirty="0" err="1" smtClean="0"/>
              <a:t>Lennie</a:t>
            </a:r>
            <a:r>
              <a:rPr lang="en-US" dirty="0" smtClean="0"/>
              <a:t>, don’t </a:t>
            </a:r>
            <a:r>
              <a:rPr lang="en-US" dirty="0"/>
              <a:t>drink so much."  </a:t>
            </a:r>
            <a:r>
              <a:rPr lang="en-US" dirty="0" err="1"/>
              <a:t>Lennie</a:t>
            </a:r>
            <a:r>
              <a:rPr lang="en-US" dirty="0"/>
              <a:t> continued to snort into the pool.  The small man leaned over and shook him by the shoulder.  "</a:t>
            </a:r>
            <a:r>
              <a:rPr lang="en-US" dirty="0" err="1"/>
              <a:t>Lennie</a:t>
            </a:r>
            <a:r>
              <a:rPr lang="en-US" dirty="0"/>
              <a:t> you </a:t>
            </a:r>
            <a:r>
              <a:rPr lang="en-US" dirty="0" err="1"/>
              <a:t>gonna</a:t>
            </a:r>
            <a:r>
              <a:rPr lang="en-US" dirty="0"/>
              <a:t> be sick like you was last night."  </a:t>
            </a:r>
            <a:r>
              <a:rPr lang="en-US" dirty="0" err="1"/>
              <a:t>Lennie</a:t>
            </a:r>
            <a:r>
              <a:rPr lang="en-US" dirty="0"/>
              <a:t> dipped his whole head under, hat and all… "</a:t>
            </a:r>
            <a:r>
              <a:rPr lang="en-US" dirty="0" smtClean="0"/>
              <a:t>That’s </a:t>
            </a:r>
            <a:r>
              <a:rPr lang="en-US" dirty="0"/>
              <a:t>good," he said. "You drink some, George." He smiled happily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5"/>
                                        </p:tgtEl>
                                        <p:attrNameLst>
                                          <p:attrName>style.visibility</p:attrName>
                                        </p:attrNameLst>
                                      </p:cBhvr>
                                      <p:to>
                                        <p:strVal val="visible"/>
                                      </p:to>
                                    </p:set>
                                    <p:animEffect transition="in" filter="fade">
                                      <p:cBhvr>
                                        <p:cTn id="10" dur="20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0"/>
            <a:ext cx="8229600" cy="685800"/>
          </a:xfrm>
        </p:spPr>
        <p:txBody>
          <a:bodyPr/>
          <a:lstStyle/>
          <a:p>
            <a:r>
              <a:rPr lang="en-US" sz="4000" b="1"/>
              <a:t>3</a:t>
            </a:r>
          </a:p>
        </p:txBody>
      </p:sp>
      <p:sp>
        <p:nvSpPr>
          <p:cNvPr id="19459" name="Rectangle 3"/>
          <p:cNvSpPr>
            <a:spLocks noGrp="1" noChangeArrowheads="1"/>
          </p:cNvSpPr>
          <p:nvPr>
            <p:ph type="body" idx="1"/>
          </p:nvPr>
        </p:nvSpPr>
        <p:spPr>
          <a:xfrm>
            <a:off x="304800" y="990600"/>
            <a:ext cx="8534400" cy="5562600"/>
          </a:xfrm>
        </p:spPr>
        <p:txBody>
          <a:bodyPr/>
          <a:lstStyle/>
          <a:p>
            <a:pPr algn="ctr">
              <a:buFontTx/>
              <a:buNone/>
            </a:pPr>
            <a:r>
              <a:rPr lang="en-US" b="1" dirty="0">
                <a:solidFill>
                  <a:srgbClr val="FF0000"/>
                </a:solidFill>
              </a:rPr>
              <a:t>Foresight in Relationships</a:t>
            </a:r>
          </a:p>
          <a:p>
            <a:pPr algn="ctr">
              <a:buFontTx/>
              <a:buNone/>
            </a:pPr>
            <a:endParaRPr lang="en-US" b="1" dirty="0">
              <a:solidFill>
                <a:srgbClr val="FF0000"/>
              </a:solidFill>
            </a:endParaRPr>
          </a:p>
          <a:p>
            <a:pPr>
              <a:buFontTx/>
              <a:buNone/>
            </a:pPr>
            <a:r>
              <a:rPr lang="en-US" dirty="0"/>
              <a:t>		The previous night, make your plans for the next day and write them down…  If you attend an exclusive Samurai’s party and feel timid, you cannot do your part in making it a successful party.  You had first better prepare by convincing yourself that you will have a grand time.  And you should feel grateful for the invitation.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gtEl>
                                        <p:attrNameLst>
                                          <p:attrName>style.visibility</p:attrName>
                                        </p:attrNameLst>
                                      </p:cBhvr>
                                      <p:to>
                                        <p:strVal val="visible"/>
                                      </p:to>
                                    </p:set>
                                    <p:animEffect transition="in" filter="fade">
                                      <p:cBhvr>
                                        <p:cTn id="10" dur="2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868362"/>
          </a:xfrm>
        </p:spPr>
        <p:txBody>
          <a:bodyPr/>
          <a:lstStyle/>
          <a:p>
            <a:r>
              <a:rPr lang="en-US" b="1"/>
              <a:t>4</a:t>
            </a:r>
          </a:p>
        </p:txBody>
      </p:sp>
      <p:sp>
        <p:nvSpPr>
          <p:cNvPr id="20483" name="Rectangle 3"/>
          <p:cNvSpPr>
            <a:spLocks noGrp="1" noChangeArrowheads="1"/>
          </p:cNvSpPr>
          <p:nvPr>
            <p:ph type="body" idx="1"/>
          </p:nvPr>
        </p:nvSpPr>
        <p:spPr>
          <a:xfrm>
            <a:off x="381000" y="1371600"/>
            <a:ext cx="8763000" cy="5486400"/>
          </a:xfrm>
        </p:spPr>
        <p:txBody>
          <a:bodyPr/>
          <a:lstStyle/>
          <a:p>
            <a:pPr>
              <a:buFontTx/>
              <a:buNone/>
            </a:pPr>
            <a:r>
              <a:rPr lang="en-US" dirty="0"/>
              <a:t>		Harold Davis took a deep breath and slowly started to peel the gauze from the wound on his grandmother’s leg.  “Hold on, Grandma.  I’m almost done,” He said quietly.  “Don’t worry, baby.  It doesn’t hurt too much,” she quietly replied.  “Just take your time.”  Harold glanced up at his grandmother lying on the couch.   He could tell she was in pain from the way she gripped the cushions, but still she managed to smile back at him.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3"/>
                                        </p:tgtEl>
                                        <p:attrNameLst>
                                          <p:attrName>style.visibility</p:attrName>
                                        </p:attrNameLst>
                                      </p:cBhvr>
                                      <p:to>
                                        <p:strVal val="visible"/>
                                      </p:to>
                                    </p:set>
                                    <p:animEffect transition="in" filter="fade">
                                      <p:cBhvr>
                                        <p:cTn id="10" dur="2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0"/>
            <a:ext cx="8229600" cy="563563"/>
          </a:xfrm>
        </p:spPr>
        <p:txBody>
          <a:bodyPr/>
          <a:lstStyle/>
          <a:p>
            <a:r>
              <a:rPr lang="en-US" sz="4000" b="1"/>
              <a:t>5</a:t>
            </a:r>
          </a:p>
        </p:txBody>
      </p:sp>
      <p:sp>
        <p:nvSpPr>
          <p:cNvPr id="21507" name="Rectangle 3"/>
          <p:cNvSpPr>
            <a:spLocks noGrp="1" noChangeArrowheads="1"/>
          </p:cNvSpPr>
          <p:nvPr>
            <p:ph type="body" idx="1"/>
          </p:nvPr>
        </p:nvSpPr>
        <p:spPr>
          <a:xfrm>
            <a:off x="228600" y="609600"/>
            <a:ext cx="8610600" cy="5516563"/>
          </a:xfrm>
        </p:spPr>
        <p:txBody>
          <a:bodyPr/>
          <a:lstStyle/>
          <a:p>
            <a:pPr>
              <a:lnSpc>
                <a:spcPct val="90000"/>
              </a:lnSpc>
              <a:buFontTx/>
              <a:buNone/>
            </a:pPr>
            <a:r>
              <a:rPr lang="en-US" dirty="0"/>
              <a:t>		They were standing under a tree, each with an arm round the other's neck, and Alice knew which was which in a moment, because one of them had "DUM" embroidered on his collar, and the other "DEE." "I suppose they've each got "TWEEDLE" round at the back of the collar," she said to herself. They stood so still that she quite forgot they were alive, and she was just looking round to see if the word "TWEEDLE" was written at the back of each collar, when she was startled by a voice coming from the one marked "DUM."</a:t>
            </a:r>
          </a:p>
          <a:p>
            <a:pPr>
              <a:lnSpc>
                <a:spcPct val="90000"/>
              </a:lnSpc>
              <a:buFontTx/>
              <a:buNone/>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fade">
                                      <p:cBhvr>
                                        <p:cTn id="10" dur="2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dirty="0">
                <a:solidFill>
                  <a:srgbClr val="FF0000"/>
                </a:solidFill>
              </a:rPr>
              <a:t>Dialogue</a:t>
            </a:r>
            <a:r>
              <a:rPr lang="en-US" b="1" dirty="0"/>
              <a:t> and </a:t>
            </a:r>
            <a:r>
              <a:rPr lang="en-US" b="1" dirty="0">
                <a:solidFill>
                  <a:schemeClr val="accent2">
                    <a:lumMod val="75000"/>
                  </a:schemeClr>
                </a:solidFill>
              </a:rPr>
              <a:t>Narration</a:t>
            </a:r>
          </a:p>
        </p:txBody>
      </p:sp>
      <p:sp>
        <p:nvSpPr>
          <p:cNvPr id="4099" name="Rectangle 3"/>
          <p:cNvSpPr>
            <a:spLocks noGrp="1" noChangeArrowheads="1"/>
          </p:cNvSpPr>
          <p:nvPr>
            <p:ph type="body" idx="1"/>
          </p:nvPr>
        </p:nvSpPr>
        <p:spPr/>
        <p:txBody>
          <a:bodyPr/>
          <a:lstStyle/>
          <a:p>
            <a:r>
              <a:rPr lang="en-US" b="1" dirty="0">
                <a:solidFill>
                  <a:srgbClr val="FF0000"/>
                </a:solidFill>
              </a:rPr>
              <a:t>Dialogue</a:t>
            </a:r>
            <a:r>
              <a:rPr lang="en-US" dirty="0"/>
              <a:t> = when characters speak.</a:t>
            </a:r>
          </a:p>
          <a:p>
            <a:endParaRPr lang="en-US" sz="800" dirty="0"/>
          </a:p>
          <a:p>
            <a:r>
              <a:rPr lang="en-US" b="1" dirty="0">
                <a:solidFill>
                  <a:schemeClr val="accent2">
                    <a:lumMod val="75000"/>
                  </a:schemeClr>
                </a:solidFill>
              </a:rPr>
              <a:t>Narration</a:t>
            </a:r>
            <a:r>
              <a:rPr lang="en-US" dirty="0"/>
              <a:t> = when the narrator speaks.</a:t>
            </a:r>
          </a:p>
          <a:p>
            <a:endParaRPr lang="en-US" sz="800" dirty="0"/>
          </a:p>
          <a:p>
            <a:r>
              <a:rPr lang="en-US" b="1" dirty="0"/>
              <a:t>“Quotation marks”</a:t>
            </a:r>
            <a:r>
              <a:rPr lang="en-US" dirty="0"/>
              <a:t> separate </a:t>
            </a:r>
            <a:r>
              <a:rPr lang="en-US" b="1" dirty="0">
                <a:solidFill>
                  <a:schemeClr val="accent2">
                    <a:lumMod val="75000"/>
                  </a:schemeClr>
                </a:solidFill>
              </a:rPr>
              <a:t>narration</a:t>
            </a:r>
            <a:r>
              <a:rPr lang="en-US" dirty="0"/>
              <a:t> from </a:t>
            </a:r>
            <a:r>
              <a:rPr lang="en-US" dirty="0">
                <a:solidFill>
                  <a:srgbClr val="FF0000"/>
                </a:solidFill>
              </a:rPr>
              <a:t>dialogue</a:t>
            </a:r>
            <a:r>
              <a:rPr lang="en-US" dirty="0"/>
              <a:t>.</a:t>
            </a:r>
          </a:p>
          <a:p>
            <a:endParaRPr lang="en-US" sz="1400" dirty="0"/>
          </a:p>
          <a:p>
            <a:pPr algn="ctr">
              <a:buFontTx/>
              <a:buNone/>
            </a:pPr>
            <a:r>
              <a:rPr lang="en-US" b="1" dirty="0"/>
              <a:t>Example</a:t>
            </a:r>
          </a:p>
          <a:p>
            <a:pPr algn="ctr">
              <a:buFontTx/>
              <a:buNone/>
            </a:pPr>
            <a:r>
              <a:rPr lang="en-US" b="1" i="1" dirty="0"/>
              <a:t>“</a:t>
            </a:r>
            <a:r>
              <a:rPr lang="en-US" b="1" i="1" u="sng" dirty="0">
                <a:solidFill>
                  <a:srgbClr val="FF0000"/>
                </a:solidFill>
              </a:rPr>
              <a:t>Help</a:t>
            </a:r>
            <a:r>
              <a:rPr lang="en-US" b="1" i="1" dirty="0"/>
              <a:t>” </a:t>
            </a:r>
            <a:r>
              <a:rPr lang="en-US" b="1" i="1" u="sng" dirty="0">
                <a:solidFill>
                  <a:schemeClr val="accent2">
                    <a:lumMod val="75000"/>
                  </a:schemeClr>
                </a:solidFill>
              </a:rPr>
              <a:t>my cousin Jack said</a:t>
            </a:r>
            <a:r>
              <a:rPr lang="en-US" b="1" i="1" dirty="0"/>
              <a:t>.</a:t>
            </a:r>
            <a:r>
              <a:rPr lang="en-US" b="1" dirty="0"/>
              <a:t> </a:t>
            </a:r>
          </a:p>
          <a:p>
            <a:pPr>
              <a:buFontTx/>
              <a:buNone/>
            </a:pPr>
            <a:r>
              <a:rPr lang="en-US" sz="3600" b="1" baseline="30000" dirty="0"/>
              <a:t>                      1                             2</a:t>
            </a:r>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b="1"/>
              <a:t>Identifying </a:t>
            </a:r>
            <a:r>
              <a:rPr lang="en-US" sz="4000" b="1">
                <a:solidFill>
                  <a:srgbClr val="FF0000"/>
                </a:solidFill>
              </a:rPr>
              <a:t>Narrative</a:t>
            </a:r>
            <a:r>
              <a:rPr lang="en-US" sz="4000" b="1"/>
              <a:t> Perspective</a:t>
            </a:r>
          </a:p>
        </p:txBody>
      </p:sp>
      <p:sp>
        <p:nvSpPr>
          <p:cNvPr id="5123" name="Rectangle 3"/>
          <p:cNvSpPr>
            <a:spLocks noGrp="1" noChangeArrowheads="1"/>
          </p:cNvSpPr>
          <p:nvPr>
            <p:ph type="body" idx="1"/>
          </p:nvPr>
        </p:nvSpPr>
        <p:spPr>
          <a:xfrm>
            <a:off x="304800" y="1600200"/>
            <a:ext cx="8534400" cy="4525963"/>
          </a:xfrm>
        </p:spPr>
        <p:txBody>
          <a:bodyPr/>
          <a:lstStyle/>
          <a:p>
            <a:pPr>
              <a:buFontTx/>
              <a:buNone/>
            </a:pPr>
            <a:endParaRPr lang="en-US" b="1" dirty="0"/>
          </a:p>
          <a:p>
            <a:pPr algn="ctr">
              <a:buFontTx/>
              <a:buNone/>
            </a:pPr>
            <a:r>
              <a:rPr lang="en-US" b="1" dirty="0"/>
              <a:t>It's about the </a:t>
            </a:r>
            <a:r>
              <a:rPr lang="en-US" b="1" dirty="0">
                <a:solidFill>
                  <a:srgbClr val="FF0000"/>
                </a:solidFill>
              </a:rPr>
              <a:t>narrator</a:t>
            </a:r>
            <a:r>
              <a:rPr lang="en-US" b="1" dirty="0"/>
              <a:t> </a:t>
            </a:r>
            <a:r>
              <a:rPr lang="en-US" dirty="0"/>
              <a:t>(who tells the story)</a:t>
            </a:r>
          </a:p>
          <a:p>
            <a:pPr>
              <a:buFontTx/>
              <a:buNone/>
            </a:pPr>
            <a:endParaRPr lang="en-US" b="1" dirty="0"/>
          </a:p>
          <a:p>
            <a:pPr>
              <a:buFontTx/>
              <a:buNone/>
            </a:pPr>
            <a:r>
              <a:rPr lang="en-US" dirty="0"/>
              <a:t>We're</a:t>
            </a:r>
            <a:r>
              <a:rPr lang="en-US" b="1" dirty="0"/>
              <a:t> not </a:t>
            </a:r>
            <a:r>
              <a:rPr lang="en-US" dirty="0"/>
              <a:t>looking at</a:t>
            </a:r>
            <a:r>
              <a:rPr lang="en-US" b="1" dirty="0"/>
              <a:t> </a:t>
            </a:r>
            <a:r>
              <a:rPr lang="en-US" b="1" dirty="0">
                <a:solidFill>
                  <a:srgbClr val="7030A0"/>
                </a:solidFill>
              </a:rPr>
              <a:t>dialogue</a:t>
            </a:r>
            <a:r>
              <a:rPr lang="en-US" b="1" dirty="0"/>
              <a:t>.</a:t>
            </a:r>
          </a:p>
          <a:p>
            <a:pPr>
              <a:buFontTx/>
              <a:buNone/>
            </a:pPr>
            <a:r>
              <a:rPr lang="en-US" b="1" dirty="0"/>
              <a:t>We don't care what </a:t>
            </a:r>
            <a:r>
              <a:rPr lang="en-US" b="1" dirty="0">
                <a:solidFill>
                  <a:srgbClr val="CC00FF"/>
                </a:solidFill>
              </a:rPr>
              <a:t>characters</a:t>
            </a:r>
            <a:r>
              <a:rPr lang="en-US" b="1" dirty="0"/>
              <a:t> say.</a:t>
            </a:r>
          </a:p>
          <a:p>
            <a:pPr>
              <a:buFontTx/>
              <a:buNone/>
            </a:pPr>
            <a:r>
              <a:rPr lang="en-US" b="1" dirty="0"/>
              <a:t>Only the </a:t>
            </a:r>
            <a:r>
              <a:rPr lang="en-US" b="1" dirty="0">
                <a:solidFill>
                  <a:srgbClr val="FF0000"/>
                </a:solidFill>
              </a:rPr>
              <a:t>narrator's voice</a:t>
            </a:r>
            <a:r>
              <a:rPr lang="en-US" b="1" dirty="0"/>
              <a:t> matters.</a:t>
            </a:r>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0"/>
            <a:ext cx="8382000" cy="914400"/>
          </a:xfrm>
        </p:spPr>
        <p:txBody>
          <a:bodyPr/>
          <a:lstStyle/>
          <a:p>
            <a:r>
              <a:rPr lang="en-US" b="1" dirty="0">
                <a:solidFill>
                  <a:srgbClr val="FF0000"/>
                </a:solidFill>
              </a:rPr>
              <a:t>Pronoun</a:t>
            </a:r>
            <a:r>
              <a:rPr lang="en-US" b="1" dirty="0"/>
              <a:t> </a:t>
            </a:r>
            <a:r>
              <a:rPr lang="en-US" b="1" dirty="0">
                <a:solidFill>
                  <a:srgbClr val="CC00FF"/>
                </a:solidFill>
              </a:rPr>
              <a:t>Case</a:t>
            </a:r>
          </a:p>
        </p:txBody>
      </p:sp>
      <p:sp>
        <p:nvSpPr>
          <p:cNvPr id="6147" name="Rectangle 3"/>
          <p:cNvSpPr>
            <a:spLocks noGrp="1" noChangeArrowheads="1"/>
          </p:cNvSpPr>
          <p:nvPr>
            <p:ph type="body" sz="half" idx="1"/>
          </p:nvPr>
        </p:nvSpPr>
        <p:spPr/>
        <p:txBody>
          <a:bodyPr/>
          <a:lstStyle/>
          <a:p>
            <a:pPr>
              <a:buFontTx/>
              <a:buNone/>
            </a:pPr>
            <a:endParaRPr lang="en-US" sz="2800"/>
          </a:p>
          <a:p>
            <a:pPr>
              <a:buFontTx/>
              <a:buNone/>
            </a:pPr>
            <a:endParaRPr lang="en-US" sz="2800"/>
          </a:p>
        </p:txBody>
      </p:sp>
      <p:graphicFrame>
        <p:nvGraphicFramePr>
          <p:cNvPr id="6188" name="Group 44"/>
          <p:cNvGraphicFramePr>
            <a:graphicFrameLocks noGrp="1"/>
          </p:cNvGraphicFramePr>
          <p:nvPr>
            <p:ph sz="half" idx="2"/>
          </p:nvPr>
        </p:nvGraphicFramePr>
        <p:xfrm>
          <a:off x="304800" y="3200400"/>
          <a:ext cx="8534400" cy="3426524"/>
        </p:xfrm>
        <a:graphic>
          <a:graphicData uri="http://schemas.openxmlformats.org/drawingml/2006/table">
            <a:tbl>
              <a:tblPr/>
              <a:tblGrid>
                <a:gridCol w="3352800"/>
                <a:gridCol w="5181600"/>
              </a:tblGrid>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rPr>
                        <a:t>First-Person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rPr>
                        <a:t>I, me, my, mine, we, us, ours,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rPr>
                        <a:t>Second-Person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rPr>
                        <a:t>you, your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rPr>
                        <a:t>Third-Person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rPr>
                        <a:t>he, she, her, they, them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rPr>
                        <a:t>(also character's names)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85" name="Text Box 41"/>
          <p:cNvSpPr txBox="1">
            <a:spLocks noChangeArrowheads="1"/>
          </p:cNvSpPr>
          <p:nvPr/>
        </p:nvSpPr>
        <p:spPr bwMode="auto">
          <a:xfrm>
            <a:off x="304800" y="1828800"/>
            <a:ext cx="8534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6186" name="Text Box 42"/>
          <p:cNvSpPr txBox="1">
            <a:spLocks noChangeArrowheads="1"/>
          </p:cNvSpPr>
          <p:nvPr/>
        </p:nvSpPr>
        <p:spPr bwMode="auto">
          <a:xfrm>
            <a:off x="381000" y="1066800"/>
            <a:ext cx="8382000" cy="1981200"/>
          </a:xfrm>
          <a:prstGeom prst="rect">
            <a:avLst/>
          </a:prstGeom>
          <a:noFill/>
          <a:ln w="9525">
            <a:noFill/>
            <a:miter lim="800000"/>
            <a:headEnd/>
            <a:tailEnd/>
          </a:ln>
          <a:effectLst/>
        </p:spPr>
        <p:txBody>
          <a:bodyPr>
            <a:spAutoFit/>
          </a:bodyPr>
          <a:lstStyle/>
          <a:p>
            <a:pPr>
              <a:spcBef>
                <a:spcPct val="50000"/>
              </a:spcBef>
            </a:pPr>
            <a:r>
              <a:rPr lang="en-US" sz="3200" b="1" dirty="0"/>
              <a:t>We are trying to figure out the </a:t>
            </a:r>
            <a:r>
              <a:rPr lang="en-US" sz="3200" b="1" dirty="0">
                <a:solidFill>
                  <a:srgbClr val="FF0000"/>
                </a:solidFill>
              </a:rPr>
              <a:t>narrator's view point</a:t>
            </a:r>
            <a:r>
              <a:rPr lang="en-US" sz="3200" b="1" dirty="0"/>
              <a:t> on the story.</a:t>
            </a:r>
          </a:p>
          <a:p>
            <a:pPr algn="ctr">
              <a:spcBef>
                <a:spcPct val="50000"/>
              </a:spcBef>
            </a:pPr>
            <a:r>
              <a:rPr lang="en-US" sz="4000" b="1" dirty="0">
                <a:solidFill>
                  <a:srgbClr val="FF0000"/>
                </a:solidFill>
              </a:rPr>
              <a:t>Perspectives</a:t>
            </a:r>
            <a:r>
              <a:rPr lang="en-US" sz="4000" b="1" dirty="0"/>
              <a:t> and </a:t>
            </a:r>
            <a:r>
              <a:rPr lang="en-US" sz="4000" b="1" dirty="0">
                <a:solidFill>
                  <a:srgbClr val="CC00FF"/>
                </a:solidFill>
              </a:rPr>
              <a:t>Signal Words</a:t>
            </a:r>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a:solidFill>
                  <a:srgbClr val="66FF33"/>
                </a:solidFill>
              </a:rPr>
              <a:t>Sec</a:t>
            </a:r>
            <a:r>
              <a:rPr lang="en-US" b="1">
                <a:solidFill>
                  <a:srgbClr val="CC00FF"/>
                </a:solidFill>
              </a:rPr>
              <a:t>ret</a:t>
            </a:r>
          </a:p>
        </p:txBody>
      </p:sp>
      <p:sp>
        <p:nvSpPr>
          <p:cNvPr id="15363" name="Rectangle 3"/>
          <p:cNvSpPr>
            <a:spLocks noGrp="1" noChangeArrowheads="1"/>
          </p:cNvSpPr>
          <p:nvPr>
            <p:ph type="body" idx="1"/>
          </p:nvPr>
        </p:nvSpPr>
        <p:spPr/>
        <p:txBody>
          <a:bodyPr/>
          <a:lstStyle/>
          <a:p>
            <a:pPr>
              <a:buFontTx/>
              <a:buNone/>
            </a:pPr>
            <a:r>
              <a:rPr lang="en-US"/>
              <a:t>“</a:t>
            </a:r>
            <a:r>
              <a:rPr lang="en-US" b="1"/>
              <a:t>I</a:t>
            </a:r>
            <a:r>
              <a:rPr lang="en-US"/>
              <a:t> am in the room”</a:t>
            </a:r>
          </a:p>
          <a:p>
            <a:pPr>
              <a:buFontTx/>
              <a:buNone/>
            </a:pPr>
            <a:r>
              <a:rPr lang="en-US" b="1">
                <a:solidFill>
                  <a:srgbClr val="CC00FF"/>
                </a:solidFill>
              </a:rPr>
              <a:t>I </a:t>
            </a:r>
            <a:r>
              <a:rPr lang="en-US" b="1"/>
              <a:t>= 1</a:t>
            </a:r>
            <a:r>
              <a:rPr lang="en-US" b="1" baseline="30000"/>
              <a:t>st</a:t>
            </a:r>
            <a:r>
              <a:rPr lang="en-US" b="1"/>
              <a:t> </a:t>
            </a:r>
            <a:r>
              <a:rPr lang="en-US" b="1">
                <a:solidFill>
                  <a:srgbClr val="66FF33"/>
                </a:solidFill>
              </a:rPr>
              <a:t>Person</a:t>
            </a:r>
          </a:p>
          <a:p>
            <a:pPr>
              <a:buFontTx/>
              <a:buNone/>
            </a:pPr>
            <a:endParaRPr lang="en-US" sz="1400" b="1"/>
          </a:p>
          <a:p>
            <a:pPr>
              <a:buFontTx/>
              <a:buNone/>
            </a:pPr>
            <a:r>
              <a:rPr lang="en-US"/>
              <a:t>“</a:t>
            </a:r>
            <a:r>
              <a:rPr lang="en-US" b="1"/>
              <a:t>You</a:t>
            </a:r>
            <a:r>
              <a:rPr lang="en-US"/>
              <a:t> come in the room.”</a:t>
            </a:r>
          </a:p>
          <a:p>
            <a:pPr>
              <a:buFontTx/>
              <a:buNone/>
            </a:pPr>
            <a:r>
              <a:rPr lang="en-US" b="1">
                <a:solidFill>
                  <a:srgbClr val="CC00FF"/>
                </a:solidFill>
              </a:rPr>
              <a:t>You</a:t>
            </a:r>
            <a:r>
              <a:rPr lang="en-US" b="1"/>
              <a:t> = 2</a:t>
            </a:r>
            <a:r>
              <a:rPr lang="en-US" b="1" baseline="30000"/>
              <a:t>nd</a:t>
            </a:r>
            <a:r>
              <a:rPr lang="en-US" b="1"/>
              <a:t> </a:t>
            </a:r>
            <a:r>
              <a:rPr lang="en-US" b="1">
                <a:solidFill>
                  <a:srgbClr val="66FF33"/>
                </a:solidFill>
              </a:rPr>
              <a:t>Person</a:t>
            </a:r>
          </a:p>
          <a:p>
            <a:pPr>
              <a:buFontTx/>
              <a:buNone/>
            </a:pPr>
            <a:endParaRPr lang="en-US" sz="1200" b="1"/>
          </a:p>
          <a:p>
            <a:pPr>
              <a:buFontTx/>
              <a:buNone/>
            </a:pPr>
            <a:r>
              <a:rPr lang="en-US"/>
              <a:t>“Then </a:t>
            </a:r>
            <a:r>
              <a:rPr lang="en-US" b="1"/>
              <a:t>he</a:t>
            </a:r>
            <a:r>
              <a:rPr lang="en-US"/>
              <a:t> or </a:t>
            </a:r>
            <a:r>
              <a:rPr lang="en-US" b="1"/>
              <a:t>she</a:t>
            </a:r>
            <a:r>
              <a:rPr lang="en-US"/>
              <a:t> came in the room.”</a:t>
            </a:r>
          </a:p>
          <a:p>
            <a:pPr>
              <a:buFontTx/>
              <a:buNone/>
            </a:pPr>
            <a:r>
              <a:rPr lang="en-US" b="1">
                <a:solidFill>
                  <a:srgbClr val="CC00FF"/>
                </a:solidFill>
              </a:rPr>
              <a:t>He</a:t>
            </a:r>
            <a:r>
              <a:rPr lang="en-US" b="1"/>
              <a:t> or </a:t>
            </a:r>
            <a:r>
              <a:rPr lang="en-US" b="1">
                <a:solidFill>
                  <a:srgbClr val="CC00FF"/>
                </a:solidFill>
              </a:rPr>
              <a:t>She</a:t>
            </a:r>
            <a:r>
              <a:rPr lang="en-US" b="1"/>
              <a:t> = 3</a:t>
            </a:r>
            <a:r>
              <a:rPr lang="en-US" b="1" baseline="30000"/>
              <a:t>rd</a:t>
            </a:r>
            <a:r>
              <a:rPr lang="en-US" b="1"/>
              <a:t> </a:t>
            </a:r>
            <a:r>
              <a:rPr lang="en-US" b="1">
                <a:solidFill>
                  <a:srgbClr val="66FF33"/>
                </a:solidFill>
              </a:rPr>
              <a:t>Person</a:t>
            </a:r>
          </a:p>
        </p:txBody>
      </p: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solidFill>
                  <a:srgbClr val="FF0000"/>
                </a:solidFill>
              </a:rPr>
              <a:t>First</a:t>
            </a:r>
            <a:r>
              <a:rPr lang="en-US" b="1"/>
              <a:t>-</a:t>
            </a:r>
            <a:r>
              <a:rPr lang="en-US" b="1">
                <a:solidFill>
                  <a:srgbClr val="B2B2B2"/>
                </a:solidFill>
              </a:rPr>
              <a:t>Person</a:t>
            </a:r>
          </a:p>
        </p:txBody>
      </p:sp>
      <p:sp>
        <p:nvSpPr>
          <p:cNvPr id="8195" name="Rectangle 3"/>
          <p:cNvSpPr>
            <a:spLocks noGrp="1" noChangeArrowheads="1"/>
          </p:cNvSpPr>
          <p:nvPr>
            <p:ph type="body" idx="1"/>
          </p:nvPr>
        </p:nvSpPr>
        <p:spPr/>
        <p:txBody>
          <a:bodyPr/>
          <a:lstStyle/>
          <a:p>
            <a:pPr>
              <a:buFontTx/>
              <a:buNone/>
            </a:pPr>
            <a:r>
              <a:rPr lang="en-US" b="1"/>
              <a:t>Narrator is a part of the story (character).</a:t>
            </a:r>
          </a:p>
          <a:p>
            <a:pPr>
              <a:buFontTx/>
              <a:buNone/>
            </a:pPr>
            <a:endParaRPr lang="en-US" b="1"/>
          </a:p>
          <a:p>
            <a:pPr>
              <a:buFontTx/>
              <a:buNone/>
            </a:pPr>
            <a:r>
              <a:rPr lang="en-US" b="1"/>
              <a:t>Often uses </a:t>
            </a:r>
            <a:r>
              <a:rPr lang="en-US" b="1">
                <a:solidFill>
                  <a:srgbClr val="FF0000"/>
                </a:solidFill>
              </a:rPr>
              <a:t>I </a:t>
            </a:r>
            <a:r>
              <a:rPr lang="en-US" b="1"/>
              <a:t>or </a:t>
            </a:r>
            <a:r>
              <a:rPr lang="en-US" b="1">
                <a:solidFill>
                  <a:srgbClr val="B2B2B2"/>
                </a:solidFill>
              </a:rPr>
              <a:t>we</a:t>
            </a:r>
            <a:r>
              <a:rPr lang="en-US" b="1"/>
              <a:t>.</a:t>
            </a:r>
          </a:p>
          <a:p>
            <a:pPr>
              <a:buFontTx/>
              <a:buNone/>
            </a:pPr>
            <a:endParaRPr lang="en-US" b="1"/>
          </a:p>
          <a:p>
            <a:pPr algn="ctr">
              <a:buFontTx/>
              <a:buNone/>
            </a:pPr>
            <a:r>
              <a:rPr lang="en-US" b="1"/>
              <a:t>Example</a:t>
            </a:r>
          </a:p>
          <a:p>
            <a:pPr algn="ctr">
              <a:buFontTx/>
              <a:buNone/>
            </a:pPr>
            <a:endParaRPr lang="en-US" b="1"/>
          </a:p>
          <a:p>
            <a:pPr>
              <a:buFontTx/>
              <a:buNone/>
            </a:pPr>
            <a:r>
              <a:rPr lang="en-US" b="1">
                <a:solidFill>
                  <a:srgbClr val="B2B2B2"/>
                </a:solidFill>
              </a:rPr>
              <a:t>I</a:t>
            </a:r>
            <a:r>
              <a:rPr lang="en-US" b="1">
                <a:solidFill>
                  <a:srgbClr val="FF0000"/>
                </a:solidFill>
              </a:rPr>
              <a:t> </a:t>
            </a:r>
            <a:r>
              <a:rPr lang="en-US" sz="2800" b="1"/>
              <a:t>went home.  Tim came over.  </a:t>
            </a:r>
            <a:r>
              <a:rPr lang="en-US" b="1">
                <a:solidFill>
                  <a:srgbClr val="FF0000"/>
                </a:solidFill>
              </a:rPr>
              <a:t>I </a:t>
            </a:r>
            <a:r>
              <a:rPr lang="en-US" sz="2800" b="1"/>
              <a:t>couldn't play.</a:t>
            </a:r>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solidFill>
                  <a:srgbClr val="FF0000"/>
                </a:solidFill>
              </a:rPr>
              <a:t>Second</a:t>
            </a:r>
            <a:r>
              <a:rPr lang="en-US" b="1"/>
              <a:t>-</a:t>
            </a:r>
            <a:r>
              <a:rPr lang="en-US" b="1">
                <a:solidFill>
                  <a:srgbClr val="B2B2B2"/>
                </a:solidFill>
              </a:rPr>
              <a:t>Person</a:t>
            </a:r>
          </a:p>
        </p:txBody>
      </p:sp>
      <p:sp>
        <p:nvSpPr>
          <p:cNvPr id="9219" name="Rectangle 3"/>
          <p:cNvSpPr>
            <a:spLocks noGrp="1" noChangeArrowheads="1"/>
          </p:cNvSpPr>
          <p:nvPr>
            <p:ph type="body" idx="1"/>
          </p:nvPr>
        </p:nvSpPr>
        <p:spPr>
          <a:xfrm>
            <a:off x="457200" y="1600200"/>
            <a:ext cx="8229600" cy="4953000"/>
          </a:xfrm>
        </p:spPr>
        <p:txBody>
          <a:bodyPr/>
          <a:lstStyle/>
          <a:p>
            <a:pPr>
              <a:buFontTx/>
              <a:buNone/>
            </a:pPr>
            <a:r>
              <a:rPr lang="en-US" b="1"/>
              <a:t>Usually for instructions</a:t>
            </a:r>
          </a:p>
          <a:p>
            <a:pPr algn="ctr">
              <a:buFontTx/>
              <a:buNone/>
            </a:pPr>
            <a:endParaRPr lang="en-US" b="1"/>
          </a:p>
          <a:p>
            <a:pPr>
              <a:buFontTx/>
              <a:buNone/>
            </a:pPr>
            <a:r>
              <a:rPr lang="en-US" b="1"/>
              <a:t>Uses “</a:t>
            </a:r>
            <a:r>
              <a:rPr lang="en-US" b="1">
                <a:solidFill>
                  <a:srgbClr val="B2B2B2"/>
                </a:solidFill>
              </a:rPr>
              <a:t>You</a:t>
            </a:r>
            <a:r>
              <a:rPr lang="en-US" b="1"/>
              <a:t>”; from “</a:t>
            </a:r>
            <a:r>
              <a:rPr lang="en-US" b="1">
                <a:solidFill>
                  <a:srgbClr val="FF0000"/>
                </a:solidFill>
              </a:rPr>
              <a:t>your</a:t>
            </a:r>
            <a:r>
              <a:rPr lang="en-US" b="1"/>
              <a:t>” perspective.</a:t>
            </a:r>
          </a:p>
          <a:p>
            <a:pPr>
              <a:buFontTx/>
              <a:buNone/>
            </a:pPr>
            <a:endParaRPr lang="en-US" b="1"/>
          </a:p>
          <a:p>
            <a:pPr algn="ctr">
              <a:buFontTx/>
              <a:buNone/>
            </a:pPr>
            <a:r>
              <a:rPr lang="en-US" b="1"/>
              <a:t>Examples</a:t>
            </a:r>
          </a:p>
          <a:p>
            <a:pPr algn="ctr">
              <a:buFontTx/>
              <a:buNone/>
            </a:pPr>
            <a:endParaRPr lang="en-US" b="1"/>
          </a:p>
          <a:p>
            <a:pPr>
              <a:buFontTx/>
              <a:buNone/>
            </a:pPr>
            <a:r>
              <a:rPr lang="en-US" sz="2800" b="1"/>
              <a:t>First, gather </a:t>
            </a:r>
            <a:r>
              <a:rPr lang="en-US" sz="2800" b="1">
                <a:solidFill>
                  <a:srgbClr val="FF0000"/>
                </a:solidFill>
              </a:rPr>
              <a:t>your</a:t>
            </a:r>
            <a:r>
              <a:rPr lang="en-US" sz="2800" b="1"/>
              <a:t> materials.  Add 1 cup sugar to flour.  </a:t>
            </a:r>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dirty="0">
                <a:solidFill>
                  <a:srgbClr val="FF0000"/>
                </a:solidFill>
              </a:rPr>
              <a:t>Third</a:t>
            </a:r>
            <a:r>
              <a:rPr lang="en-US" b="1" dirty="0"/>
              <a:t>-</a:t>
            </a:r>
            <a:r>
              <a:rPr lang="en-US" b="1" dirty="0">
                <a:solidFill>
                  <a:srgbClr val="66FF33"/>
                </a:solidFill>
              </a:rPr>
              <a:t>Person</a:t>
            </a:r>
          </a:p>
        </p:txBody>
      </p:sp>
      <p:sp>
        <p:nvSpPr>
          <p:cNvPr id="10243" name="Rectangle 3"/>
          <p:cNvSpPr>
            <a:spLocks noGrp="1" noChangeArrowheads="1"/>
          </p:cNvSpPr>
          <p:nvPr>
            <p:ph type="body" idx="1"/>
          </p:nvPr>
        </p:nvSpPr>
        <p:spPr>
          <a:xfrm>
            <a:off x="228600" y="1600200"/>
            <a:ext cx="8686800" cy="4876800"/>
          </a:xfrm>
        </p:spPr>
        <p:txBody>
          <a:bodyPr/>
          <a:lstStyle/>
          <a:p>
            <a:r>
              <a:rPr lang="en-US" b="1" dirty="0">
                <a:solidFill>
                  <a:srgbClr val="FF0000"/>
                </a:solidFill>
              </a:rPr>
              <a:t>Narrator</a:t>
            </a:r>
            <a:r>
              <a:rPr lang="en-US" b="1" dirty="0"/>
              <a:t> usually isn’t involved.</a:t>
            </a:r>
          </a:p>
          <a:p>
            <a:r>
              <a:rPr lang="en-US" b="1" dirty="0"/>
              <a:t>Tells other's stories.</a:t>
            </a:r>
          </a:p>
          <a:p>
            <a:r>
              <a:rPr lang="en-US" b="1" dirty="0"/>
              <a:t>Lots of “He,” “She,” &amp; character names.</a:t>
            </a:r>
          </a:p>
          <a:p>
            <a:pPr>
              <a:buFontTx/>
              <a:buNone/>
            </a:pPr>
            <a:endParaRPr lang="en-US" b="1" dirty="0"/>
          </a:p>
          <a:p>
            <a:pPr algn="ctr">
              <a:buFontTx/>
              <a:buNone/>
            </a:pPr>
            <a:r>
              <a:rPr lang="en-US" b="1" dirty="0"/>
              <a:t>Three Types of </a:t>
            </a:r>
            <a:r>
              <a:rPr lang="en-US" b="1" dirty="0">
                <a:solidFill>
                  <a:srgbClr val="FF0000"/>
                </a:solidFill>
              </a:rPr>
              <a:t>Third</a:t>
            </a:r>
            <a:r>
              <a:rPr lang="en-US" b="1" dirty="0"/>
              <a:t>-</a:t>
            </a:r>
            <a:r>
              <a:rPr lang="en-US" b="1" dirty="0">
                <a:solidFill>
                  <a:srgbClr val="66FF33"/>
                </a:solidFill>
              </a:rPr>
              <a:t>Person</a:t>
            </a:r>
            <a:r>
              <a:rPr lang="en-US" b="1" dirty="0"/>
              <a:t> Narration</a:t>
            </a:r>
          </a:p>
          <a:p>
            <a:pPr>
              <a:buFontTx/>
              <a:buNone/>
            </a:pPr>
            <a:endParaRPr lang="en-US" sz="1800" b="1" dirty="0"/>
          </a:p>
          <a:p>
            <a:pPr>
              <a:buFontTx/>
              <a:buNone/>
            </a:pPr>
            <a:r>
              <a:rPr lang="en-US" b="1" dirty="0"/>
              <a:t>Does the </a:t>
            </a:r>
            <a:r>
              <a:rPr lang="en-US" b="1" dirty="0">
                <a:solidFill>
                  <a:srgbClr val="FF0000"/>
                </a:solidFill>
              </a:rPr>
              <a:t>narrator</a:t>
            </a:r>
            <a:r>
              <a:rPr lang="en-US" b="1" dirty="0"/>
              <a:t> tell…</a:t>
            </a:r>
          </a:p>
          <a:p>
            <a:pPr>
              <a:buFontTx/>
              <a:buNone/>
            </a:pPr>
            <a:r>
              <a:rPr lang="en-US" sz="3600" b="1" u="sng" dirty="0">
                <a:solidFill>
                  <a:srgbClr val="CC00FF"/>
                </a:solidFill>
              </a:rPr>
              <a:t>Thoughts and Feelings of Characters?</a:t>
            </a:r>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a:solidFill>
                  <a:srgbClr val="FF0000"/>
                </a:solidFill>
              </a:rPr>
              <a:t>Third</a:t>
            </a:r>
            <a:r>
              <a:rPr lang="en-US" b="1" dirty="0">
                <a:solidFill>
                  <a:schemeClr val="tx1"/>
                </a:solidFill>
              </a:rPr>
              <a:t>-</a:t>
            </a:r>
            <a:r>
              <a:rPr lang="en-US" b="1" dirty="0">
                <a:solidFill>
                  <a:srgbClr val="00B0F0"/>
                </a:solidFill>
              </a:rPr>
              <a:t>Person</a:t>
            </a:r>
            <a:r>
              <a:rPr lang="en-US" b="1" dirty="0"/>
              <a:t> Omniscient</a:t>
            </a:r>
          </a:p>
        </p:txBody>
      </p:sp>
      <p:sp>
        <p:nvSpPr>
          <p:cNvPr id="11267" name="Rectangle 3"/>
          <p:cNvSpPr>
            <a:spLocks noGrp="1" noChangeArrowheads="1"/>
          </p:cNvSpPr>
          <p:nvPr>
            <p:ph type="body" idx="1"/>
          </p:nvPr>
        </p:nvSpPr>
        <p:spPr>
          <a:xfrm>
            <a:off x="457200" y="1600200"/>
            <a:ext cx="8229600" cy="4724400"/>
          </a:xfrm>
        </p:spPr>
        <p:txBody>
          <a:bodyPr/>
          <a:lstStyle/>
          <a:p>
            <a:pPr>
              <a:lnSpc>
                <a:spcPct val="90000"/>
              </a:lnSpc>
              <a:buFontTx/>
              <a:buNone/>
            </a:pPr>
            <a:r>
              <a:rPr lang="en-US" b="1" dirty="0"/>
              <a:t>Narrator is </a:t>
            </a:r>
            <a:r>
              <a:rPr lang="en-US" b="1" u="sng" dirty="0"/>
              <a:t>all</a:t>
            </a:r>
            <a:r>
              <a:rPr lang="en-US" b="1" dirty="0"/>
              <a:t> </a:t>
            </a:r>
            <a:r>
              <a:rPr lang="en-US" b="1" u="sng" dirty="0"/>
              <a:t>knowing</a:t>
            </a:r>
            <a:r>
              <a:rPr lang="en-US" b="1" dirty="0"/>
              <a:t>.</a:t>
            </a:r>
          </a:p>
          <a:p>
            <a:pPr>
              <a:lnSpc>
                <a:spcPct val="90000"/>
              </a:lnSpc>
              <a:buFontTx/>
              <a:buNone/>
            </a:pPr>
            <a:r>
              <a:rPr lang="en-US" dirty="0"/>
              <a:t>Narrator tells </a:t>
            </a:r>
            <a:r>
              <a:rPr lang="en-US" b="1" dirty="0">
                <a:solidFill>
                  <a:srgbClr val="66FF33"/>
                </a:solidFill>
              </a:rPr>
              <a:t>thoughts</a:t>
            </a:r>
            <a:r>
              <a:rPr lang="en-US" dirty="0"/>
              <a:t> and </a:t>
            </a:r>
            <a:r>
              <a:rPr lang="en-US" b="1" dirty="0">
                <a:solidFill>
                  <a:srgbClr val="CC00FF"/>
                </a:solidFill>
              </a:rPr>
              <a:t>feelings</a:t>
            </a:r>
            <a:r>
              <a:rPr lang="en-US" dirty="0"/>
              <a:t> of</a:t>
            </a:r>
            <a:r>
              <a:rPr lang="en-US" b="1" dirty="0"/>
              <a:t> more than one character. </a:t>
            </a:r>
          </a:p>
          <a:p>
            <a:pPr>
              <a:lnSpc>
                <a:spcPct val="90000"/>
              </a:lnSpc>
              <a:buFontTx/>
              <a:buNone/>
            </a:pPr>
            <a:endParaRPr lang="en-US" sz="1400" b="1" dirty="0"/>
          </a:p>
          <a:p>
            <a:pPr algn="ctr">
              <a:lnSpc>
                <a:spcPct val="90000"/>
              </a:lnSpc>
              <a:buFontTx/>
              <a:buNone/>
            </a:pPr>
            <a:r>
              <a:rPr lang="en-US" b="1" dirty="0">
                <a:solidFill>
                  <a:srgbClr val="CC00FF"/>
                </a:solidFill>
              </a:rPr>
              <a:t>Omni</a:t>
            </a:r>
            <a:r>
              <a:rPr lang="en-US" b="1" dirty="0"/>
              <a:t> = All		</a:t>
            </a:r>
            <a:r>
              <a:rPr lang="en-US" b="1" dirty="0" err="1">
                <a:solidFill>
                  <a:srgbClr val="66FF33"/>
                </a:solidFill>
              </a:rPr>
              <a:t>Scient</a:t>
            </a:r>
            <a:r>
              <a:rPr lang="en-US" b="1" dirty="0"/>
              <a:t> = Knowing</a:t>
            </a:r>
          </a:p>
          <a:p>
            <a:pPr>
              <a:lnSpc>
                <a:spcPct val="90000"/>
              </a:lnSpc>
              <a:buFontTx/>
              <a:buNone/>
            </a:pPr>
            <a:endParaRPr lang="en-US" sz="1400" b="1" dirty="0"/>
          </a:p>
          <a:p>
            <a:pPr algn="ctr">
              <a:lnSpc>
                <a:spcPct val="90000"/>
              </a:lnSpc>
              <a:buFontTx/>
              <a:buNone/>
            </a:pPr>
            <a:r>
              <a:rPr lang="en-US" b="1" dirty="0"/>
              <a:t>Example</a:t>
            </a:r>
          </a:p>
          <a:p>
            <a:pPr>
              <a:lnSpc>
                <a:spcPct val="90000"/>
              </a:lnSpc>
              <a:buFontTx/>
              <a:buNone/>
            </a:pPr>
            <a:r>
              <a:rPr lang="en-US" b="1" dirty="0">
                <a:solidFill>
                  <a:srgbClr val="FF0000"/>
                </a:solidFill>
              </a:rPr>
              <a:t>	</a:t>
            </a:r>
            <a:r>
              <a:rPr lang="en-US" b="1" dirty="0"/>
              <a:t>Tim was mad</a:t>
            </a:r>
            <a:r>
              <a:rPr lang="en-US" dirty="0"/>
              <a:t> at </a:t>
            </a:r>
            <a:r>
              <a:rPr lang="en-US" dirty="0" smtClean="0"/>
              <a:t>Shannon</a:t>
            </a:r>
            <a:r>
              <a:rPr lang="en-US" dirty="0" smtClean="0"/>
              <a:t>.  </a:t>
            </a:r>
            <a:r>
              <a:rPr lang="en-US" b="1" dirty="0"/>
              <a:t>He blamed her</a:t>
            </a:r>
            <a:r>
              <a:rPr lang="en-US" dirty="0"/>
              <a:t>.  </a:t>
            </a:r>
            <a:r>
              <a:rPr lang="en-US" b="1" dirty="0" smtClean="0"/>
              <a:t>Shannon </a:t>
            </a:r>
            <a:r>
              <a:rPr lang="en-US" b="1" dirty="0"/>
              <a:t>knew</a:t>
            </a:r>
            <a:r>
              <a:rPr lang="en-US" dirty="0"/>
              <a:t> Tim would be mad, but </a:t>
            </a:r>
            <a:r>
              <a:rPr lang="en-US" b="1" dirty="0"/>
              <a:t>she wanted to</a:t>
            </a:r>
            <a:r>
              <a:rPr lang="en-US" dirty="0"/>
              <a:t> live her life.</a:t>
            </a:r>
          </a:p>
        </p:txBody>
      </p:sp>
    </p:spTree>
  </p:cSld>
  <p:clrMapOvr>
    <a:masterClrMapping/>
  </p:clrMapOvr>
  <p:transition>
    <p:split orient="vert" dir="in"/>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178</TotalTime>
  <Words>388</Words>
  <Application>Microsoft Office PowerPoint</Application>
  <PresentationFormat>On-screen Show (4:3)</PresentationFormat>
  <Paragraphs>108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Narrative Perspective</vt:lpstr>
      <vt:lpstr>Dialogue and Narration</vt:lpstr>
      <vt:lpstr>Identifying Narrative Perspective</vt:lpstr>
      <vt:lpstr>Pronoun Case</vt:lpstr>
      <vt:lpstr>Secret</vt:lpstr>
      <vt:lpstr>First-Person</vt:lpstr>
      <vt:lpstr>Second-Person</vt:lpstr>
      <vt:lpstr>Third-Person</vt:lpstr>
      <vt:lpstr>Third-Person Omniscient</vt:lpstr>
      <vt:lpstr>Third-Person Limited</vt:lpstr>
      <vt:lpstr>Third-Person Objective</vt:lpstr>
      <vt:lpstr>Tips on Identifying</vt:lpstr>
      <vt:lpstr>Practice</vt:lpstr>
      <vt:lpstr>1</vt:lpstr>
      <vt:lpstr>2</vt:lpstr>
      <vt:lpstr>3</vt:lpstr>
      <vt:lpstr>4</vt:lpstr>
      <vt:lpstr>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Mr. Morton</dc:creator>
  <cp:lastModifiedBy>Bishop</cp:lastModifiedBy>
  <cp:revision>6</cp:revision>
  <dcterms:created xsi:type="dcterms:W3CDTF">2010-12-06T03:08:12Z</dcterms:created>
  <dcterms:modified xsi:type="dcterms:W3CDTF">2012-09-22T07:30:08Z</dcterms:modified>
</cp:coreProperties>
</file>