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6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9" r:id="rId32"/>
    <p:sldId id="288" r:id="rId33"/>
    <p:sldId id="290" r:id="rId34"/>
    <p:sldId id="291" r:id="rId35"/>
    <p:sldId id="292" r:id="rId36"/>
    <p:sldId id="293" r:id="rId37"/>
    <p:sldId id="30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CE0D4C8-D82C-4DA6-A120-90237403D6E0}" type="datetimeFigureOut">
              <a:rPr lang="en-CA" smtClean="0"/>
              <a:pPr/>
              <a:t>06/10/2012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8B698CF-2488-47AD-8C84-7A933447091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0D4C8-D82C-4DA6-A120-90237403D6E0}" type="datetimeFigureOut">
              <a:rPr lang="en-CA" smtClean="0"/>
              <a:pPr/>
              <a:t>06/10/2012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698CF-2488-47AD-8C84-7A933447091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0D4C8-D82C-4DA6-A120-90237403D6E0}" type="datetimeFigureOut">
              <a:rPr lang="en-CA" smtClean="0"/>
              <a:pPr/>
              <a:t>06/10/2012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698CF-2488-47AD-8C84-7A933447091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CE0D4C8-D82C-4DA6-A120-90237403D6E0}" type="datetimeFigureOut">
              <a:rPr lang="en-CA" smtClean="0"/>
              <a:pPr/>
              <a:t>06/10/2012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698CF-2488-47AD-8C84-7A933447091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CE0D4C8-D82C-4DA6-A120-90237403D6E0}" type="datetimeFigureOut">
              <a:rPr lang="en-CA" smtClean="0"/>
              <a:pPr/>
              <a:t>06/10/2012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8B698CF-2488-47AD-8C84-7A9334470918}" type="slidenum">
              <a:rPr lang="en-CA" smtClean="0"/>
              <a:pPr/>
              <a:t>‹#›</a:t>
            </a:fld>
            <a:endParaRPr lang="en-CA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CE0D4C8-D82C-4DA6-A120-90237403D6E0}" type="datetimeFigureOut">
              <a:rPr lang="en-CA" smtClean="0"/>
              <a:pPr/>
              <a:t>06/10/2012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8B698CF-2488-47AD-8C84-7A933447091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CE0D4C8-D82C-4DA6-A120-90237403D6E0}" type="datetimeFigureOut">
              <a:rPr lang="en-CA" smtClean="0"/>
              <a:pPr/>
              <a:t>06/10/2012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8B698CF-2488-47AD-8C84-7A933447091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0D4C8-D82C-4DA6-A120-90237403D6E0}" type="datetimeFigureOut">
              <a:rPr lang="en-CA" smtClean="0"/>
              <a:pPr/>
              <a:t>06/10/2012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698CF-2488-47AD-8C84-7A933447091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CE0D4C8-D82C-4DA6-A120-90237403D6E0}" type="datetimeFigureOut">
              <a:rPr lang="en-CA" smtClean="0"/>
              <a:pPr/>
              <a:t>06/10/2012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8B698CF-2488-47AD-8C84-7A933447091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CE0D4C8-D82C-4DA6-A120-90237403D6E0}" type="datetimeFigureOut">
              <a:rPr lang="en-CA" smtClean="0"/>
              <a:pPr/>
              <a:t>06/10/2012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8B698CF-2488-47AD-8C84-7A933447091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CE0D4C8-D82C-4DA6-A120-90237403D6E0}" type="datetimeFigureOut">
              <a:rPr lang="en-CA" smtClean="0"/>
              <a:pPr/>
              <a:t>06/10/2012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8B698CF-2488-47AD-8C84-7A933447091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CE0D4C8-D82C-4DA6-A120-90237403D6E0}" type="datetimeFigureOut">
              <a:rPr lang="en-CA" smtClean="0"/>
              <a:pPr/>
              <a:t>06/10/2012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8B698CF-2488-47AD-8C84-7A9334470918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772400" cy="1829761"/>
          </a:xfrm>
        </p:spPr>
        <p:txBody>
          <a:bodyPr>
            <a:normAutofit/>
          </a:bodyPr>
          <a:lstStyle/>
          <a:p>
            <a:r>
              <a:rPr lang="en-CA" sz="6000" dirty="0" smtClean="0">
                <a:latin typeface="AR BLANCA" pitchFamily="2" charset="0"/>
              </a:rPr>
              <a:t>Our Physical World</a:t>
            </a:r>
            <a:endParaRPr lang="en-CA" sz="6000" dirty="0">
              <a:latin typeface="AR BLANCA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>
                <a:latin typeface="AR DARLING" pitchFamily="2" charset="0"/>
              </a:rPr>
              <a:t>Cluster One – Unit Two</a:t>
            </a:r>
            <a:endParaRPr lang="en-CA" dirty="0">
              <a:latin typeface="AR DARLING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4800" dirty="0" smtClean="0">
                <a:latin typeface="AR DARLING" pitchFamily="2" charset="0"/>
              </a:rPr>
              <a:t>The Natural Environment</a:t>
            </a:r>
            <a:endParaRPr lang="en-CA" sz="4800" dirty="0">
              <a:latin typeface="AR DARLING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Refers to the 4 spheres except for the human part of the biosphere.</a:t>
            </a:r>
          </a:p>
          <a:p>
            <a:endParaRPr lang="en-CA" dirty="0" smtClean="0"/>
          </a:p>
          <a:p>
            <a:r>
              <a:rPr lang="en-CA" dirty="0" smtClean="0"/>
              <a:t>Made up of land surface, soils, atmosphere, oceans, plants, and animals.</a:t>
            </a:r>
            <a:endParaRPr lang="en-C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5400" dirty="0" smtClean="0">
                <a:latin typeface="AR DARLING" pitchFamily="2" charset="0"/>
              </a:rPr>
              <a:t>Land and Water</a:t>
            </a:r>
            <a:endParaRPr lang="en-CA" sz="5400" dirty="0">
              <a:latin typeface="AR DARLING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Most of the water of the earth is found in the 4 major oceans.  </a:t>
            </a:r>
          </a:p>
          <a:p>
            <a:endParaRPr lang="en-CA" dirty="0" smtClean="0"/>
          </a:p>
          <a:p>
            <a:r>
              <a:rPr lang="en-CA" dirty="0" smtClean="0"/>
              <a:t>71% of the earth is covered with water.</a:t>
            </a:r>
          </a:p>
          <a:p>
            <a:endParaRPr lang="en-CA" dirty="0" smtClean="0"/>
          </a:p>
          <a:p>
            <a:r>
              <a:rPr lang="en-CA" dirty="0" smtClean="0"/>
              <a:t>29% of the earth is land.</a:t>
            </a:r>
            <a:endParaRPr lang="en-C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dirty="0" smtClean="0">
                <a:latin typeface="AR DARLING" pitchFamily="2" charset="0"/>
              </a:rPr>
              <a:t>Oceans</a:t>
            </a:r>
            <a:endParaRPr lang="en-CA" sz="6000" dirty="0">
              <a:latin typeface="AR DARLING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Pacific Ocean is the largest.  It covers 31% of the earths surface.</a:t>
            </a:r>
          </a:p>
          <a:p>
            <a:endParaRPr lang="en-CA" dirty="0" smtClean="0"/>
          </a:p>
          <a:p>
            <a:r>
              <a:rPr lang="en-CA" dirty="0" smtClean="0"/>
              <a:t>The Atlantic Ocean is the next largest.  It covers 15% of the earth’s surface.</a:t>
            </a:r>
          </a:p>
          <a:p>
            <a:endParaRPr lang="en-CA" dirty="0" smtClean="0"/>
          </a:p>
          <a:p>
            <a:r>
              <a:rPr lang="en-CA" dirty="0" smtClean="0"/>
              <a:t>There are more islands in the Pacific than the Atlantic.</a:t>
            </a:r>
            <a:endParaRPr lang="en-C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Indian Ocean is slightly smaller than the Atlantic and covers 13% of the earth.</a:t>
            </a:r>
          </a:p>
          <a:p>
            <a:endParaRPr lang="en-CA" dirty="0" smtClean="0"/>
          </a:p>
          <a:p>
            <a:r>
              <a:rPr lang="en-CA" dirty="0" smtClean="0"/>
              <a:t>The Arctic Ocean is the smallest and much of this ocean has a frozen surface.  </a:t>
            </a:r>
            <a:endParaRPr lang="en-C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dirty="0" smtClean="0">
                <a:latin typeface="AR DARLING" pitchFamily="2" charset="0"/>
              </a:rPr>
              <a:t>Continents</a:t>
            </a:r>
            <a:endParaRPr lang="en-CA" sz="6000" dirty="0">
              <a:latin typeface="AR DARLING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29% of the earth’s surface is land.</a:t>
            </a:r>
          </a:p>
          <a:p>
            <a:endParaRPr lang="en-CA" dirty="0" smtClean="0"/>
          </a:p>
          <a:p>
            <a:r>
              <a:rPr lang="en-CA" dirty="0" smtClean="0"/>
              <a:t>There are 6 major landmasses. </a:t>
            </a:r>
          </a:p>
          <a:p>
            <a:endParaRPr lang="en-CA" dirty="0" smtClean="0"/>
          </a:p>
          <a:p>
            <a:r>
              <a:rPr lang="en-CA" dirty="0" smtClean="0"/>
              <a:t>They are: North America, South America, Africa, Eurasia, Antarctica, Australia.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dirty="0" err="1" smtClean="0">
                <a:latin typeface="AR DARLING" pitchFamily="2" charset="0"/>
              </a:rPr>
              <a:t>LandForms</a:t>
            </a:r>
            <a:endParaRPr lang="en-CA" sz="6000" dirty="0">
              <a:latin typeface="AR DARLING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There are 4 major types of landforms.</a:t>
            </a:r>
          </a:p>
          <a:p>
            <a:pPr>
              <a:buNone/>
            </a:pPr>
            <a:endParaRPr lang="en-CA" dirty="0" smtClean="0"/>
          </a:p>
          <a:p>
            <a:pPr marL="578358" indent="-514350">
              <a:buAutoNum type="arabicParenR"/>
            </a:pPr>
            <a:r>
              <a:rPr lang="en-CA" dirty="0" smtClean="0"/>
              <a:t>Mountains</a:t>
            </a:r>
          </a:p>
          <a:p>
            <a:pPr marL="578358" indent="-514350">
              <a:buAutoNum type="arabicParenR"/>
            </a:pPr>
            <a:r>
              <a:rPr lang="en-CA" dirty="0" smtClean="0"/>
              <a:t>Hills</a:t>
            </a:r>
          </a:p>
          <a:p>
            <a:pPr marL="578358" indent="-514350">
              <a:buAutoNum type="arabicParenR"/>
            </a:pPr>
            <a:r>
              <a:rPr lang="en-CA" dirty="0" smtClean="0"/>
              <a:t>Plateaus</a:t>
            </a:r>
          </a:p>
          <a:p>
            <a:pPr marL="578358" indent="-514350">
              <a:buAutoNum type="arabicParenR"/>
            </a:pPr>
            <a:r>
              <a:rPr lang="en-CA" dirty="0" smtClean="0"/>
              <a:t>Plains</a:t>
            </a:r>
          </a:p>
          <a:p>
            <a:pPr marL="578358" indent="-514350">
              <a:buAutoNum type="arabicParenR"/>
            </a:pPr>
            <a:endParaRPr lang="en-CA" dirty="0" smtClean="0"/>
          </a:p>
          <a:p>
            <a:pPr marL="578358" indent="-514350">
              <a:buNone/>
            </a:pPr>
            <a:r>
              <a:rPr lang="en-CA" dirty="0" smtClean="0"/>
              <a:t>The earth’s surface is always shifting and changing.</a:t>
            </a:r>
            <a:endParaRPr lang="en-C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dirty="0" smtClean="0">
                <a:latin typeface="AR DARLING" pitchFamily="2" charset="0"/>
              </a:rPr>
              <a:t>Mountains</a:t>
            </a:r>
            <a:endParaRPr lang="en-CA" sz="6000" dirty="0">
              <a:latin typeface="AR DARLING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Irregular surfaces at high elevations.</a:t>
            </a:r>
          </a:p>
          <a:p>
            <a:endParaRPr lang="en-CA" dirty="0" smtClean="0"/>
          </a:p>
          <a:p>
            <a:r>
              <a:rPr lang="en-CA" dirty="0" smtClean="0"/>
              <a:t>Mountains in humid regions are usually rounded.</a:t>
            </a:r>
          </a:p>
          <a:p>
            <a:endParaRPr lang="en-CA" dirty="0" smtClean="0"/>
          </a:p>
          <a:p>
            <a:r>
              <a:rPr lang="en-CA" dirty="0" smtClean="0"/>
              <a:t>Those is arid regions are more pointy.</a:t>
            </a:r>
            <a:endParaRPr lang="en-C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600" dirty="0" smtClean="0">
                <a:latin typeface="AR DARLING" pitchFamily="2" charset="0"/>
              </a:rPr>
              <a:t>Hills</a:t>
            </a:r>
            <a:endParaRPr lang="en-CA" sz="6600" dirty="0">
              <a:latin typeface="AR DARLING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Similar to, but, lower than mountains.  </a:t>
            </a:r>
            <a:endParaRPr lang="en-C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dirty="0" smtClean="0">
                <a:latin typeface="AR DARLING" pitchFamily="2" charset="0"/>
              </a:rPr>
              <a:t>Plateaus</a:t>
            </a:r>
            <a:endParaRPr lang="en-CA" sz="6000" dirty="0">
              <a:latin typeface="AR DARLING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Are large, flat areas at higher elevations than the surrounding land.</a:t>
            </a:r>
          </a:p>
          <a:p>
            <a:endParaRPr lang="en-CA" dirty="0" smtClean="0"/>
          </a:p>
          <a:p>
            <a:r>
              <a:rPr lang="en-CA" dirty="0" smtClean="0"/>
              <a:t>Usually located within </a:t>
            </a:r>
            <a:r>
              <a:rPr lang="en-CA" dirty="0" err="1" smtClean="0"/>
              <a:t>montainous</a:t>
            </a:r>
            <a:r>
              <a:rPr lang="en-CA" dirty="0" smtClean="0"/>
              <a:t> or hilly regions and are often drained by rivers and run through deep canyons.</a:t>
            </a:r>
            <a:endParaRPr lang="en-CA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600" dirty="0" smtClean="0">
                <a:latin typeface="AR DARLING" pitchFamily="2" charset="0"/>
              </a:rPr>
              <a:t>Plains</a:t>
            </a:r>
            <a:endParaRPr lang="en-CA" sz="6600" dirty="0">
              <a:latin typeface="AR DARLING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Extensive regions that are flat and often treeless.  </a:t>
            </a:r>
          </a:p>
          <a:p>
            <a:endParaRPr lang="en-CA" dirty="0" smtClean="0"/>
          </a:p>
          <a:p>
            <a:r>
              <a:rPr lang="en-CA" dirty="0" smtClean="0"/>
              <a:t>They are drained by rivers that run through shallow valleys.</a:t>
            </a:r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Northern Hemisphere is from the equator to the North Pole.</a:t>
            </a:r>
          </a:p>
          <a:p>
            <a:endParaRPr lang="en-CA" dirty="0" smtClean="0"/>
          </a:p>
          <a:p>
            <a:r>
              <a:rPr lang="en-CA" dirty="0" smtClean="0"/>
              <a:t>The Southern Hemisphere is from the equator to the South Pole.</a:t>
            </a:r>
            <a:endParaRPr lang="en-C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5400" dirty="0" smtClean="0">
                <a:latin typeface="AR DARLING" pitchFamily="2" charset="0"/>
              </a:rPr>
              <a:t>Landforms by Continent</a:t>
            </a:r>
            <a:endParaRPr lang="en-CA" sz="5400" dirty="0">
              <a:latin typeface="AR DARLING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Eurasia</a:t>
            </a:r>
          </a:p>
          <a:p>
            <a:endParaRPr lang="en-CA" dirty="0" smtClean="0"/>
          </a:p>
          <a:p>
            <a:r>
              <a:rPr lang="en-CA" dirty="0" smtClean="0"/>
              <a:t>Mountain ranges including the Himalayas, Alps and Pyrenees.</a:t>
            </a:r>
          </a:p>
          <a:p>
            <a:endParaRPr lang="en-CA" dirty="0" smtClean="0"/>
          </a:p>
          <a:p>
            <a:r>
              <a:rPr lang="en-CA" dirty="0" smtClean="0"/>
              <a:t>Northern Eurasia has the largest continuous lowland which includes the Siberian Lowland.</a:t>
            </a:r>
            <a:endParaRPr lang="en-CA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600" dirty="0" smtClean="0">
                <a:latin typeface="AR DARLING" pitchFamily="2" charset="0"/>
              </a:rPr>
              <a:t>Africa</a:t>
            </a:r>
            <a:endParaRPr lang="en-CA" sz="6600" dirty="0">
              <a:latin typeface="AR DARLING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Much of Africa is a plateau at 1,000 meters above sea level.  </a:t>
            </a:r>
          </a:p>
          <a:p>
            <a:endParaRPr lang="en-CA" dirty="0" smtClean="0"/>
          </a:p>
          <a:p>
            <a:r>
              <a:rPr lang="en-CA" dirty="0" smtClean="0"/>
              <a:t>The principal mountain range runs north-south on the eastern side of the continent.  </a:t>
            </a:r>
          </a:p>
          <a:p>
            <a:endParaRPr lang="en-CA" dirty="0" smtClean="0"/>
          </a:p>
          <a:p>
            <a:r>
              <a:rPr lang="en-CA" dirty="0" smtClean="0"/>
              <a:t>Also is largely desert.  (Sahara)</a:t>
            </a:r>
            <a:endParaRPr lang="en-CA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dirty="0" smtClean="0">
                <a:latin typeface="AR DARLING" pitchFamily="2" charset="0"/>
              </a:rPr>
              <a:t>North America</a:t>
            </a:r>
            <a:endParaRPr lang="en-CA" sz="6000" dirty="0">
              <a:latin typeface="AR DARLING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Mountains in the west (Rocky Mountains)</a:t>
            </a:r>
          </a:p>
          <a:p>
            <a:endParaRPr lang="en-CA" dirty="0" smtClean="0"/>
          </a:p>
          <a:p>
            <a:r>
              <a:rPr lang="en-CA" dirty="0" smtClean="0"/>
              <a:t>Mountains in the east (</a:t>
            </a:r>
            <a:r>
              <a:rPr lang="en-CA" dirty="0" err="1" smtClean="0"/>
              <a:t>Appalacians</a:t>
            </a:r>
            <a:r>
              <a:rPr lang="en-CA" dirty="0" smtClean="0"/>
              <a:t>)</a:t>
            </a:r>
          </a:p>
          <a:p>
            <a:endParaRPr lang="en-CA" dirty="0" smtClean="0"/>
          </a:p>
          <a:p>
            <a:r>
              <a:rPr lang="en-CA" dirty="0" smtClean="0"/>
              <a:t>Between them is lowland plains.</a:t>
            </a:r>
            <a:endParaRPr lang="en-CA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dirty="0" smtClean="0">
                <a:latin typeface="AR DARLING" pitchFamily="2" charset="0"/>
              </a:rPr>
              <a:t>South America</a:t>
            </a:r>
            <a:endParaRPr lang="en-CA" sz="6000" dirty="0">
              <a:latin typeface="AR DARLING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Mountains in the west (The Andes)</a:t>
            </a:r>
          </a:p>
          <a:p>
            <a:endParaRPr lang="en-CA" dirty="0" smtClean="0"/>
          </a:p>
          <a:p>
            <a:r>
              <a:rPr lang="en-CA" dirty="0" smtClean="0"/>
              <a:t>Brazilian Highlands in the east.</a:t>
            </a:r>
          </a:p>
          <a:p>
            <a:endParaRPr lang="en-CA" dirty="0" smtClean="0"/>
          </a:p>
          <a:p>
            <a:r>
              <a:rPr lang="en-CA" dirty="0" smtClean="0"/>
              <a:t>Between them are a series of plateaus, plains and river valleys.</a:t>
            </a:r>
            <a:endParaRPr lang="en-CA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dirty="0" smtClean="0">
                <a:latin typeface="AR DARLING" pitchFamily="2" charset="0"/>
              </a:rPr>
              <a:t>Antarctica</a:t>
            </a:r>
            <a:endParaRPr lang="en-CA" sz="6000" dirty="0">
              <a:latin typeface="AR DARLING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Completely covered in ice.  </a:t>
            </a:r>
          </a:p>
          <a:p>
            <a:endParaRPr lang="en-CA" dirty="0" smtClean="0"/>
          </a:p>
          <a:p>
            <a:r>
              <a:rPr lang="en-CA" dirty="0" smtClean="0"/>
              <a:t>Has mountain ranges. 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600" dirty="0" smtClean="0">
                <a:latin typeface="AR DARLING" pitchFamily="2" charset="0"/>
              </a:rPr>
              <a:t>Australia</a:t>
            </a:r>
            <a:endParaRPr lang="en-CA" sz="6600" dirty="0">
              <a:latin typeface="AR DARLING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Mountain Range = Great Dividing Range</a:t>
            </a:r>
          </a:p>
          <a:p>
            <a:endParaRPr lang="en-CA" dirty="0" smtClean="0"/>
          </a:p>
          <a:p>
            <a:r>
              <a:rPr lang="en-CA" dirty="0" smtClean="0"/>
              <a:t>Most of continent is a series of dry plains and plateaus.</a:t>
            </a:r>
            <a:endParaRPr lang="en-CA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dirty="0" smtClean="0">
                <a:latin typeface="AR DARLING" pitchFamily="2" charset="0"/>
              </a:rPr>
              <a:t>Rivers</a:t>
            </a:r>
            <a:endParaRPr lang="en-CA" sz="6000" dirty="0">
              <a:latin typeface="AR DARLING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People almost always live by rivers.  There are 6 reasons people are attracted to rivers...</a:t>
            </a:r>
            <a:endParaRPr lang="en-CA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404664"/>
            <a:ext cx="770485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arenR"/>
            </a:pPr>
            <a:r>
              <a:rPr lang="en-CA" sz="2400" b="1" dirty="0" smtClean="0"/>
              <a:t>Rivers provide protein-rich food (fish)</a:t>
            </a:r>
          </a:p>
          <a:p>
            <a:pPr marL="457200" indent="-457200">
              <a:buAutoNum type="arabicParenR"/>
            </a:pPr>
            <a:endParaRPr lang="en-CA" sz="2400" b="1" dirty="0"/>
          </a:p>
          <a:p>
            <a:pPr marL="457200" indent="-457200">
              <a:buAutoNum type="arabicParenR"/>
            </a:pPr>
            <a:r>
              <a:rPr lang="en-CA" sz="2400" b="1" dirty="0" smtClean="0"/>
              <a:t>River valleys provide soils suitable for farming.</a:t>
            </a:r>
          </a:p>
          <a:p>
            <a:pPr marL="457200" indent="-457200">
              <a:buAutoNum type="arabicParenR"/>
            </a:pPr>
            <a:endParaRPr lang="en-CA" sz="2400" b="1" dirty="0"/>
          </a:p>
          <a:p>
            <a:pPr marL="457200" indent="-457200">
              <a:buAutoNum type="arabicParenR"/>
            </a:pPr>
            <a:r>
              <a:rPr lang="en-CA" sz="2400" b="1" dirty="0" smtClean="0"/>
              <a:t>Rivers provide easy movement of people and goods.</a:t>
            </a:r>
          </a:p>
          <a:p>
            <a:pPr marL="457200" indent="-457200">
              <a:buAutoNum type="arabicParenR"/>
            </a:pPr>
            <a:endParaRPr lang="en-CA" sz="2400" b="1" dirty="0"/>
          </a:p>
          <a:p>
            <a:pPr marL="457200" indent="-457200">
              <a:buAutoNum type="arabicParenR"/>
            </a:pPr>
            <a:r>
              <a:rPr lang="en-CA" sz="2400" b="1" dirty="0" smtClean="0"/>
              <a:t>Rivers provide opportunities to generate power from hydroelectric dams.</a:t>
            </a:r>
          </a:p>
          <a:p>
            <a:pPr marL="457200" indent="-457200">
              <a:buAutoNum type="arabicParenR"/>
            </a:pPr>
            <a:endParaRPr lang="en-CA" sz="2400" b="1" dirty="0"/>
          </a:p>
          <a:p>
            <a:pPr marL="457200" indent="-457200">
              <a:buAutoNum type="arabicParenR"/>
            </a:pPr>
            <a:r>
              <a:rPr lang="en-CA" sz="2400" b="1" dirty="0" smtClean="0"/>
              <a:t>Rivers are often favored as locations for recreational activities.</a:t>
            </a:r>
          </a:p>
          <a:p>
            <a:pPr marL="457200" indent="-457200">
              <a:buAutoNum type="arabicParenR"/>
            </a:pPr>
            <a:endParaRPr lang="en-CA" sz="2400" b="1" dirty="0"/>
          </a:p>
          <a:p>
            <a:pPr marL="457200" indent="-457200">
              <a:buAutoNum type="arabicParenR"/>
            </a:pPr>
            <a:r>
              <a:rPr lang="en-CA" sz="2400" b="1" dirty="0" smtClean="0"/>
              <a:t>Rivers and their valleys provide the best route through wooded areas.</a:t>
            </a:r>
            <a:endParaRPr lang="en-CA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dirty="0" smtClean="0">
                <a:latin typeface="AR DARLING" pitchFamily="2" charset="0"/>
              </a:rPr>
              <a:t>Climate</a:t>
            </a:r>
            <a:endParaRPr lang="en-CA" sz="6000" dirty="0">
              <a:latin typeface="AR DARLING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Climate is the long term balance of temperature, precipitation, wind and cloud cover.</a:t>
            </a:r>
            <a:endParaRPr lang="en-CA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dirty="0" smtClean="0">
                <a:latin typeface="AR DARLING" pitchFamily="2" charset="0"/>
              </a:rPr>
              <a:t>Weather</a:t>
            </a:r>
            <a:endParaRPr lang="en-CA" sz="6000" dirty="0">
              <a:latin typeface="AR DARLING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short term condition of the atmosphere and can change in a couple of minutes and from one day to the next.</a:t>
            </a:r>
            <a:endParaRPr lang="en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western hemisphere is from the Prime Meridian west to the International Date Line.</a:t>
            </a:r>
          </a:p>
          <a:p>
            <a:endParaRPr lang="en-CA" dirty="0" smtClean="0"/>
          </a:p>
          <a:p>
            <a:r>
              <a:rPr lang="en-CA" dirty="0" smtClean="0"/>
              <a:t>The eastern hemisphere is from the Prime Meridian east to the International Date Line.</a:t>
            </a:r>
            <a:endParaRPr lang="en-CA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dirty="0" smtClean="0">
                <a:latin typeface="AR DARLING" pitchFamily="2" charset="0"/>
              </a:rPr>
              <a:t>Climate of an Area</a:t>
            </a:r>
            <a:endParaRPr lang="en-CA" sz="6000" dirty="0">
              <a:latin typeface="AR DARLING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3 main factors combine to determine the climate of an area:</a:t>
            </a:r>
          </a:p>
          <a:p>
            <a:endParaRPr lang="en-CA" dirty="0" smtClean="0"/>
          </a:p>
          <a:p>
            <a:pPr marL="578358" indent="-514350">
              <a:buAutoNum type="arabicParenR"/>
            </a:pPr>
            <a:r>
              <a:rPr lang="en-CA" dirty="0" smtClean="0"/>
              <a:t>Latitude</a:t>
            </a:r>
          </a:p>
          <a:p>
            <a:pPr marL="578358" indent="-514350">
              <a:buAutoNum type="arabicParenR"/>
            </a:pPr>
            <a:r>
              <a:rPr lang="en-CA" dirty="0" smtClean="0"/>
              <a:t>Air Masses</a:t>
            </a:r>
          </a:p>
          <a:p>
            <a:pPr marL="578358" indent="-514350">
              <a:buAutoNum type="arabicParenR"/>
            </a:pPr>
            <a:r>
              <a:rPr lang="en-CA" dirty="0" smtClean="0"/>
              <a:t>Low and High Pressure Zones</a:t>
            </a:r>
            <a:endParaRPr lang="en-CA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dirty="0" smtClean="0">
                <a:latin typeface="AR DARLING" pitchFamily="2" charset="0"/>
              </a:rPr>
              <a:t>Climate Zones</a:t>
            </a:r>
            <a:endParaRPr lang="en-CA" sz="6000" dirty="0">
              <a:latin typeface="AR DARLING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 climate zone is a combination of the 3 main factors that contribute to an areas climate.  </a:t>
            </a:r>
          </a:p>
          <a:p>
            <a:pPr>
              <a:buNone/>
            </a:pPr>
            <a:endParaRPr lang="en-CA" dirty="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dirty="0" smtClean="0">
                <a:latin typeface="AR DARLING" pitchFamily="2" charset="0"/>
              </a:rPr>
              <a:t>Climate Zones</a:t>
            </a:r>
            <a:endParaRPr lang="en-CA" sz="6000" dirty="0">
              <a:latin typeface="AR DARLING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There are 5 climate zones in the world.</a:t>
            </a:r>
          </a:p>
          <a:p>
            <a:pPr>
              <a:buNone/>
            </a:pPr>
            <a:endParaRPr lang="en-CA" dirty="0" smtClean="0"/>
          </a:p>
          <a:p>
            <a:pPr marL="578358" indent="-514350">
              <a:buAutoNum type="arabicParenR"/>
            </a:pPr>
            <a:r>
              <a:rPr lang="en-CA" dirty="0" smtClean="0"/>
              <a:t>Humid-equatorial</a:t>
            </a:r>
          </a:p>
          <a:p>
            <a:pPr marL="578358" indent="-514350">
              <a:buAutoNum type="arabicParenR"/>
            </a:pPr>
            <a:r>
              <a:rPr lang="en-CA" dirty="0" smtClean="0"/>
              <a:t>Dry</a:t>
            </a:r>
          </a:p>
          <a:p>
            <a:pPr marL="578358" indent="-514350">
              <a:buAutoNum type="arabicParenR"/>
            </a:pPr>
            <a:r>
              <a:rPr lang="en-CA" dirty="0" smtClean="0"/>
              <a:t>Humid-Temperate</a:t>
            </a:r>
          </a:p>
          <a:p>
            <a:pPr marL="578358" indent="-514350">
              <a:buAutoNum type="arabicParenR"/>
            </a:pPr>
            <a:r>
              <a:rPr lang="en-CA" dirty="0" smtClean="0"/>
              <a:t>Humid-Cold</a:t>
            </a:r>
          </a:p>
          <a:p>
            <a:pPr marL="578358" indent="-514350">
              <a:buAutoNum type="arabicParenR"/>
            </a:pPr>
            <a:r>
              <a:rPr lang="en-CA" dirty="0" smtClean="0"/>
              <a:t>Cold-Polar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In each climate zone, there are 5 factors that affect it:</a:t>
            </a:r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dirty="0" smtClean="0">
                <a:latin typeface="AR DARLING" pitchFamily="2" charset="0"/>
              </a:rPr>
              <a:t>Ocean Currents</a:t>
            </a:r>
            <a:endParaRPr lang="en-CA" sz="6000" dirty="0">
              <a:latin typeface="AR DARLING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Currents distribute heat throughout the earth.  </a:t>
            </a:r>
            <a:endParaRPr lang="en-CA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dirty="0" smtClean="0">
                <a:latin typeface="AR DARLING" pitchFamily="2" charset="0"/>
              </a:rPr>
              <a:t>Prevailing Winds</a:t>
            </a:r>
            <a:endParaRPr lang="en-CA" sz="6000" dirty="0">
              <a:latin typeface="AR DARLING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Wind moves moisture and temperature from one place to another.</a:t>
            </a:r>
          </a:p>
          <a:p>
            <a:endParaRPr lang="en-CA" dirty="0" smtClean="0"/>
          </a:p>
          <a:p>
            <a:r>
              <a:rPr lang="en-CA" dirty="0" smtClean="0"/>
              <a:t>Prevailing winds are general wind patterns, much the same as ocean currents.</a:t>
            </a:r>
            <a:endParaRPr lang="en-CA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dirty="0" smtClean="0">
                <a:latin typeface="AR DARLING" pitchFamily="2" charset="0"/>
              </a:rPr>
              <a:t>Mountain Barriers</a:t>
            </a:r>
            <a:endParaRPr lang="en-CA" sz="6000" dirty="0">
              <a:latin typeface="AR DARLING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Mountains block prevailing winds.  </a:t>
            </a:r>
          </a:p>
          <a:p>
            <a:endParaRPr lang="en-CA" dirty="0" smtClean="0"/>
          </a:p>
          <a:p>
            <a:r>
              <a:rPr lang="en-CA" dirty="0" smtClean="0"/>
              <a:t>Moisture in the air hits the mountain slope, and, because cool air cannot hold as much water, the moisture falls as precipitation.  </a:t>
            </a:r>
          </a:p>
          <a:p>
            <a:endParaRPr lang="en-CA" dirty="0" smtClean="0"/>
          </a:p>
          <a:p>
            <a:r>
              <a:rPr lang="en-CA" dirty="0" smtClean="0"/>
              <a:t>This leaves the other side of the mountain very dry because it always rains on the other side of the mountain.</a:t>
            </a:r>
            <a:endParaRPr lang="en-CA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staff.fcps.net/kcrosby/heat_review_mc_files/image01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828306"/>
            <a:ext cx="9144001" cy="56250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6000" dirty="0" smtClean="0">
                <a:latin typeface="AR DARLING" pitchFamily="2" charset="0"/>
              </a:rPr>
              <a:t>Altitude</a:t>
            </a:r>
            <a:r>
              <a:rPr lang="en-CA" dirty="0" smtClean="0"/>
              <a:t>	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altitude of mountains has an effect on climate because air that is high up is cooler and dryer than air that is closer to sea level.</a:t>
            </a:r>
            <a:endParaRPr lang="en-CA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4400" dirty="0" smtClean="0">
                <a:latin typeface="AR DARLING" pitchFamily="2" charset="0"/>
              </a:rPr>
              <a:t>Distribution of Land and Sea</a:t>
            </a:r>
            <a:endParaRPr lang="en-CA" sz="4400" dirty="0">
              <a:latin typeface="AR DARLING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Water absorbs heat more slowly than land, so, the climate of land close to water is moderated by the water.  </a:t>
            </a:r>
          </a:p>
          <a:p>
            <a:endParaRPr lang="en-CA" dirty="0" smtClean="0"/>
          </a:p>
          <a:p>
            <a:r>
              <a:rPr lang="en-CA" dirty="0" smtClean="0"/>
              <a:t>The water keeps the land cooler during the summer and warmer in the winter.</a:t>
            </a:r>
            <a:endParaRPr lang="en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5400" dirty="0" smtClean="0">
                <a:latin typeface="AR DARLING" pitchFamily="2" charset="0"/>
              </a:rPr>
              <a:t>The Atmosphere</a:t>
            </a:r>
            <a:endParaRPr lang="en-CA" sz="5400" dirty="0">
              <a:latin typeface="AR DARLING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Is a gaseous layer that surrounds the earth.</a:t>
            </a:r>
          </a:p>
          <a:p>
            <a:endParaRPr lang="en-CA" dirty="0" smtClean="0"/>
          </a:p>
          <a:p>
            <a:r>
              <a:rPr lang="en-CA" dirty="0" smtClean="0"/>
              <a:t>Critical for the survival of all life.</a:t>
            </a:r>
          </a:p>
          <a:p>
            <a:endParaRPr lang="en-CA" dirty="0" smtClean="0"/>
          </a:p>
          <a:p>
            <a:r>
              <a:rPr lang="en-CA" dirty="0" smtClean="0"/>
              <a:t>Made up of nitrogen and oxygen.  It is the air that we breathe.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5400" dirty="0" smtClean="0">
                <a:latin typeface="AR DARLING" pitchFamily="2" charset="0"/>
              </a:rPr>
              <a:t>Environmental Regions</a:t>
            </a:r>
            <a:endParaRPr lang="en-CA" sz="5400" dirty="0">
              <a:latin typeface="AR DARLING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Climate determines soils and vegetation.  </a:t>
            </a:r>
          </a:p>
          <a:p>
            <a:endParaRPr lang="en-CA" dirty="0" smtClean="0"/>
          </a:p>
          <a:p>
            <a:r>
              <a:rPr lang="en-CA" dirty="0" smtClean="0"/>
              <a:t>Geographers combine climate, soils, and vegetation physical characteristics to identify environmental regions.</a:t>
            </a:r>
            <a:endParaRPr lang="en-CA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7544" y="548680"/>
            <a:ext cx="8208912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800" b="1" dirty="0" smtClean="0">
                <a:latin typeface="AR DARLING" pitchFamily="2" charset="0"/>
              </a:rPr>
              <a:t>Temperate Forests</a:t>
            </a:r>
          </a:p>
          <a:p>
            <a:endParaRPr lang="en-CA" sz="2800" b="1" dirty="0"/>
          </a:p>
          <a:p>
            <a:r>
              <a:rPr lang="en-CA" sz="2800" b="1" dirty="0" smtClean="0"/>
              <a:t>- Located in Europe and eastern North America.</a:t>
            </a:r>
          </a:p>
          <a:p>
            <a:endParaRPr lang="en-CA" sz="2800" b="1" dirty="0"/>
          </a:p>
          <a:p>
            <a:pPr>
              <a:buFontTx/>
              <a:buChar char="-"/>
            </a:pPr>
            <a:r>
              <a:rPr lang="en-CA" sz="2800" b="1" dirty="0" smtClean="0"/>
              <a:t>Naturally forested and have fertile soil.</a:t>
            </a:r>
          </a:p>
          <a:p>
            <a:pPr>
              <a:buFontTx/>
              <a:buChar char="-"/>
            </a:pPr>
            <a:endParaRPr lang="en-CA" sz="2800" b="1" dirty="0"/>
          </a:p>
          <a:p>
            <a:r>
              <a:rPr lang="en-CA" sz="2800" b="1" dirty="0" smtClean="0"/>
              <a:t>- Today, these are agricultural or urban with high population density.</a:t>
            </a:r>
            <a:endParaRPr lang="en-CA" sz="2800" b="1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548680"/>
            <a:ext cx="7992888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b="1" dirty="0" smtClean="0">
                <a:latin typeface="AR DARLING" pitchFamily="2" charset="0"/>
              </a:rPr>
              <a:t>Temperate Grasslands</a:t>
            </a:r>
          </a:p>
          <a:p>
            <a:endParaRPr lang="en-CA" sz="4000" b="1" dirty="0"/>
          </a:p>
          <a:p>
            <a:pPr>
              <a:buFontTx/>
              <a:buChar char="-"/>
            </a:pPr>
            <a:r>
              <a:rPr lang="en-CA" sz="2800" b="1" dirty="0" smtClean="0"/>
              <a:t>Located in continental interiors.  </a:t>
            </a:r>
          </a:p>
          <a:p>
            <a:pPr>
              <a:buFontTx/>
              <a:buChar char="-"/>
            </a:pPr>
            <a:endParaRPr lang="en-CA" sz="2800" b="1" dirty="0"/>
          </a:p>
          <a:p>
            <a:pPr>
              <a:buFontTx/>
              <a:buChar char="-"/>
            </a:pPr>
            <a:r>
              <a:rPr lang="en-CA" sz="2800" b="1" dirty="0" smtClean="0"/>
              <a:t>Examples include: Canadian Prairies, Russian steppes and Argentinean pampas.</a:t>
            </a:r>
          </a:p>
          <a:p>
            <a:pPr>
              <a:buFontTx/>
              <a:buChar char="-"/>
            </a:pPr>
            <a:endParaRPr lang="en-CA" sz="2800" b="1" dirty="0"/>
          </a:p>
          <a:p>
            <a:pPr>
              <a:buFontTx/>
              <a:buChar char="-"/>
            </a:pPr>
            <a:r>
              <a:rPr lang="en-CA" sz="2800" b="1" dirty="0" smtClean="0"/>
              <a:t>There is too little precipitation for trees, but, the soil is good for growing grain and there are clearly defined seasons.</a:t>
            </a:r>
          </a:p>
          <a:p>
            <a:pPr>
              <a:buFontTx/>
              <a:buChar char="-"/>
            </a:pPr>
            <a:endParaRPr lang="en-CA" sz="2800" b="1" dirty="0"/>
          </a:p>
          <a:p>
            <a:pPr>
              <a:buFontTx/>
              <a:buChar char="-"/>
            </a:pPr>
            <a:r>
              <a:rPr lang="en-CA" sz="2800" b="1" dirty="0" smtClean="0"/>
              <a:t>These regions have medium population density.</a:t>
            </a:r>
            <a:endParaRPr lang="en-CA" sz="2800" b="1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04664"/>
            <a:ext cx="828092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400" dirty="0" smtClean="0">
                <a:latin typeface="AR DARLING" pitchFamily="2" charset="0"/>
              </a:rPr>
              <a:t>Mediterranean Forests</a:t>
            </a:r>
          </a:p>
          <a:p>
            <a:endParaRPr lang="en-CA" sz="3200" dirty="0">
              <a:latin typeface="AR DARLING" pitchFamily="2" charset="0"/>
            </a:endParaRPr>
          </a:p>
          <a:p>
            <a:pPr>
              <a:buFontTx/>
              <a:buChar char="-"/>
            </a:pPr>
            <a:r>
              <a:rPr lang="en-CA" sz="2800" dirty="0" smtClean="0"/>
              <a:t>Located on the western side of a continent in a temperate latitude.  </a:t>
            </a:r>
          </a:p>
          <a:p>
            <a:pPr>
              <a:buFontTx/>
              <a:buChar char="-"/>
            </a:pPr>
            <a:endParaRPr lang="en-CA" sz="2800" dirty="0">
              <a:latin typeface="AR DARLING" pitchFamily="2" charset="0"/>
            </a:endParaRPr>
          </a:p>
          <a:p>
            <a:pPr>
              <a:buFontTx/>
              <a:buChar char="-"/>
            </a:pPr>
            <a:r>
              <a:rPr lang="en-CA" sz="2800" dirty="0" smtClean="0"/>
              <a:t>Summers are hot and dry, and winters are warm and moist.</a:t>
            </a:r>
          </a:p>
          <a:p>
            <a:pPr>
              <a:buFontTx/>
              <a:buChar char="-"/>
            </a:pPr>
            <a:endParaRPr lang="en-CA" sz="2800" dirty="0"/>
          </a:p>
          <a:p>
            <a:pPr>
              <a:buFontTx/>
              <a:buChar char="-"/>
            </a:pPr>
            <a:r>
              <a:rPr lang="en-CA" sz="2800" dirty="0" smtClean="0"/>
              <a:t>Naturally forested, these areas are usually agricultural and have medium population density.</a:t>
            </a:r>
            <a:endParaRPr lang="en-CA" sz="280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332656"/>
            <a:ext cx="835292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400" dirty="0" smtClean="0">
                <a:latin typeface="AR DARLING" pitchFamily="2" charset="0"/>
              </a:rPr>
              <a:t>Tropical Rainforests</a:t>
            </a:r>
          </a:p>
          <a:p>
            <a:endParaRPr lang="en-CA" sz="3200" dirty="0"/>
          </a:p>
          <a:p>
            <a:pPr>
              <a:buFontTx/>
              <a:buChar char="-"/>
            </a:pPr>
            <a:r>
              <a:rPr lang="en-CA" sz="3200" b="1" dirty="0" smtClean="0"/>
              <a:t>Close to the equator.</a:t>
            </a:r>
          </a:p>
          <a:p>
            <a:pPr>
              <a:buFontTx/>
              <a:buChar char="-"/>
            </a:pPr>
            <a:endParaRPr lang="en-CA" sz="3200" b="1" dirty="0"/>
          </a:p>
          <a:p>
            <a:pPr>
              <a:buFontTx/>
              <a:buChar char="-"/>
            </a:pPr>
            <a:r>
              <a:rPr lang="en-CA" sz="3200" b="1" dirty="0" smtClean="0"/>
              <a:t>High rainfall, and dense vegetation.</a:t>
            </a:r>
          </a:p>
          <a:p>
            <a:pPr>
              <a:buFontTx/>
              <a:buChar char="-"/>
            </a:pPr>
            <a:endParaRPr lang="en-CA" sz="3200" b="1" dirty="0"/>
          </a:p>
          <a:p>
            <a:pPr>
              <a:buFontTx/>
              <a:buChar char="-"/>
            </a:pPr>
            <a:r>
              <a:rPr lang="en-CA" sz="3200" b="1" dirty="0" smtClean="0"/>
              <a:t>The soil is poor for agriculture and the population density is low.</a:t>
            </a:r>
            <a:endParaRPr lang="en-CA" sz="3200" b="1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332656"/>
            <a:ext cx="849694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400" dirty="0" smtClean="0">
                <a:latin typeface="AR DARLING" pitchFamily="2" charset="0"/>
              </a:rPr>
              <a:t>Boreal Forests</a:t>
            </a:r>
          </a:p>
          <a:p>
            <a:endParaRPr lang="en-CA" sz="3200" dirty="0"/>
          </a:p>
          <a:p>
            <a:pPr>
              <a:buFontTx/>
              <a:buChar char="-"/>
            </a:pPr>
            <a:r>
              <a:rPr lang="en-CA" sz="3200" dirty="0" smtClean="0"/>
              <a:t>Only found in the Northern Hemisphere.</a:t>
            </a:r>
          </a:p>
          <a:p>
            <a:pPr>
              <a:buFontTx/>
              <a:buChar char="-"/>
            </a:pPr>
            <a:endParaRPr lang="en-CA" sz="3200" dirty="0"/>
          </a:p>
          <a:p>
            <a:pPr>
              <a:buFontTx/>
              <a:buChar char="-"/>
            </a:pPr>
            <a:r>
              <a:rPr lang="en-CA" sz="3200" dirty="0" smtClean="0"/>
              <a:t>Long cold winters, and short, warm summers.</a:t>
            </a:r>
          </a:p>
          <a:p>
            <a:pPr>
              <a:buFontTx/>
              <a:buChar char="-"/>
            </a:pPr>
            <a:endParaRPr lang="en-CA" sz="3200" dirty="0"/>
          </a:p>
          <a:p>
            <a:pPr>
              <a:buFontTx/>
              <a:buChar char="-"/>
            </a:pPr>
            <a:r>
              <a:rPr lang="en-CA" sz="3200" dirty="0" smtClean="0"/>
              <a:t>Low precipitation, little agriculture, and low population density.</a:t>
            </a:r>
          </a:p>
          <a:p>
            <a:pPr>
              <a:buFontTx/>
              <a:buChar char="-"/>
            </a:pPr>
            <a:endParaRPr lang="en-CA" sz="3200" dirty="0"/>
          </a:p>
          <a:p>
            <a:pPr>
              <a:buFontTx/>
              <a:buChar char="-"/>
            </a:pPr>
            <a:r>
              <a:rPr lang="en-CA" sz="3200" dirty="0" smtClean="0"/>
              <a:t>Good source of forest products and minerals.</a:t>
            </a:r>
            <a:endParaRPr lang="en-CA" sz="3200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5400" dirty="0" smtClean="0">
                <a:latin typeface="AR DARLING" pitchFamily="2" charset="0"/>
              </a:rPr>
              <a:t>The Lithosphere</a:t>
            </a:r>
            <a:endParaRPr lang="en-CA" sz="5400" dirty="0">
              <a:latin typeface="AR DARLING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outer rocky shell of the earth.  </a:t>
            </a:r>
          </a:p>
          <a:p>
            <a:endParaRPr lang="en-CA" dirty="0" smtClean="0"/>
          </a:p>
          <a:p>
            <a:r>
              <a:rPr lang="en-CA" dirty="0" smtClean="0"/>
              <a:t>In some areas this surface is exposed, in others it is under water.</a:t>
            </a:r>
          </a:p>
          <a:p>
            <a:endParaRPr lang="en-CA" dirty="0" smtClean="0"/>
          </a:p>
          <a:p>
            <a:r>
              <a:rPr lang="en-CA" dirty="0" smtClean="0"/>
              <a:t>We live on the exposed lithosphere.</a:t>
            </a:r>
            <a:endParaRPr lang="en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dirty="0" smtClean="0">
                <a:latin typeface="AR DARLING" pitchFamily="2" charset="0"/>
              </a:rPr>
              <a:t>The Hydrosphere</a:t>
            </a:r>
            <a:endParaRPr lang="en-CA" sz="6000" dirty="0">
              <a:latin typeface="AR DARLING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water surface of the earth.  </a:t>
            </a:r>
          </a:p>
          <a:p>
            <a:endParaRPr lang="en-CA" dirty="0" smtClean="0"/>
          </a:p>
          <a:p>
            <a:r>
              <a:rPr lang="en-CA" dirty="0" smtClean="0"/>
              <a:t>Includes oceans and seas.</a:t>
            </a:r>
          </a:p>
          <a:p>
            <a:endParaRPr lang="en-CA" dirty="0" smtClean="0"/>
          </a:p>
          <a:p>
            <a:r>
              <a:rPr lang="en-CA" dirty="0" smtClean="0"/>
              <a:t>The </a:t>
            </a:r>
            <a:r>
              <a:rPr lang="en-CA" dirty="0" err="1" smtClean="0"/>
              <a:t>Cryosphere</a:t>
            </a:r>
            <a:r>
              <a:rPr lang="en-CA" dirty="0" smtClean="0"/>
              <a:t> is the area that is frozen and includes frozen seas and glaciers.</a:t>
            </a:r>
            <a:endParaRPr lang="en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dirty="0" smtClean="0">
                <a:latin typeface="AR DARLING" pitchFamily="2" charset="0"/>
              </a:rPr>
              <a:t>The Biosphere</a:t>
            </a:r>
            <a:endParaRPr lang="en-CA" sz="6000" dirty="0">
              <a:latin typeface="AR DARLING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thin layer of earth containing all living organisms.</a:t>
            </a:r>
          </a:p>
          <a:p>
            <a:endParaRPr lang="en-CA" dirty="0" smtClean="0"/>
          </a:p>
          <a:p>
            <a:r>
              <a:rPr lang="en-CA" dirty="0" smtClean="0"/>
              <a:t>These life forms depend on the other spheres. </a:t>
            </a:r>
            <a:endParaRPr lang="en-C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5400" dirty="0" smtClean="0">
                <a:latin typeface="AR DARLING" pitchFamily="2" charset="0"/>
              </a:rPr>
              <a:t>The Spheres</a:t>
            </a:r>
            <a:endParaRPr lang="en-CA" sz="5400" dirty="0">
              <a:latin typeface="AR DARLING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b="1" i="1" dirty="0" err="1" smtClean="0"/>
              <a:t>Atmos</a:t>
            </a:r>
            <a:r>
              <a:rPr lang="en-CA" b="1" i="1" dirty="0" smtClean="0"/>
              <a:t> – </a:t>
            </a:r>
            <a:r>
              <a:rPr lang="en-CA" i="1" dirty="0" smtClean="0"/>
              <a:t>means air</a:t>
            </a:r>
          </a:p>
          <a:p>
            <a:endParaRPr lang="en-CA" b="1" i="1" dirty="0" smtClean="0"/>
          </a:p>
          <a:p>
            <a:r>
              <a:rPr lang="en-CA" b="1" i="1" dirty="0" smtClean="0"/>
              <a:t>Litho - </a:t>
            </a:r>
            <a:r>
              <a:rPr lang="en-CA" i="1" dirty="0" smtClean="0"/>
              <a:t> means rock</a:t>
            </a:r>
          </a:p>
          <a:p>
            <a:endParaRPr lang="en-CA" b="1" i="1" dirty="0" smtClean="0"/>
          </a:p>
          <a:p>
            <a:r>
              <a:rPr lang="en-CA" b="1" i="1" dirty="0" smtClean="0"/>
              <a:t>Hydro – </a:t>
            </a:r>
            <a:r>
              <a:rPr lang="en-CA" i="1" dirty="0" smtClean="0"/>
              <a:t>means water</a:t>
            </a:r>
          </a:p>
          <a:p>
            <a:endParaRPr lang="en-CA" b="1" i="1" dirty="0" smtClean="0"/>
          </a:p>
          <a:p>
            <a:r>
              <a:rPr lang="en-CA" b="1" i="1" dirty="0" err="1" smtClean="0"/>
              <a:t>Cryo</a:t>
            </a:r>
            <a:r>
              <a:rPr lang="en-CA" b="1" i="1" dirty="0" smtClean="0"/>
              <a:t> – </a:t>
            </a:r>
            <a:r>
              <a:rPr lang="en-CA" i="1" dirty="0" smtClean="0"/>
              <a:t>means frozen</a:t>
            </a:r>
          </a:p>
          <a:p>
            <a:endParaRPr lang="en-CA" b="1" i="1" dirty="0" smtClean="0"/>
          </a:p>
          <a:p>
            <a:r>
              <a:rPr lang="en-CA" b="1" i="1" dirty="0" smtClean="0"/>
              <a:t>Bio - </a:t>
            </a:r>
            <a:r>
              <a:rPr lang="en-CA" i="1" dirty="0" smtClean="0"/>
              <a:t> means </a:t>
            </a:r>
            <a:r>
              <a:rPr lang="en-CA" i="1" dirty="0" err="1" smtClean="0"/>
              <a:t>likfe</a:t>
            </a:r>
            <a:endParaRPr lang="en-CA" b="1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707904" y="620688"/>
            <a:ext cx="1944216" cy="1656184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Oval 5"/>
          <p:cNvSpPr/>
          <p:nvPr/>
        </p:nvSpPr>
        <p:spPr>
          <a:xfrm>
            <a:off x="1187624" y="2348880"/>
            <a:ext cx="1944216" cy="165618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Oval 6"/>
          <p:cNvSpPr/>
          <p:nvPr/>
        </p:nvSpPr>
        <p:spPr>
          <a:xfrm>
            <a:off x="3707904" y="4725144"/>
            <a:ext cx="1944216" cy="1656184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Oval 7"/>
          <p:cNvSpPr/>
          <p:nvPr/>
        </p:nvSpPr>
        <p:spPr>
          <a:xfrm>
            <a:off x="6156176" y="2420888"/>
            <a:ext cx="1944216" cy="165618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TextBox 8"/>
          <p:cNvSpPr txBox="1"/>
          <p:nvPr/>
        </p:nvSpPr>
        <p:spPr>
          <a:xfrm>
            <a:off x="3779912" y="112474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>
                <a:solidFill>
                  <a:schemeClr val="bg1"/>
                </a:solidFill>
              </a:rPr>
              <a:t>Atmosphere</a:t>
            </a:r>
            <a:endParaRPr lang="en-CA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72200" y="306896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>
                <a:solidFill>
                  <a:schemeClr val="bg1"/>
                </a:solidFill>
              </a:rPr>
              <a:t>Biosphere</a:t>
            </a:r>
            <a:endParaRPr lang="en-CA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31640" y="2852936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>
                <a:solidFill>
                  <a:schemeClr val="bg1"/>
                </a:solidFill>
              </a:rPr>
              <a:t>Hydrosphere</a:t>
            </a:r>
            <a:endParaRPr lang="en-CA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51920" y="530120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>
                <a:solidFill>
                  <a:schemeClr val="bg1"/>
                </a:solidFill>
              </a:rPr>
              <a:t>Lithosphere</a:t>
            </a:r>
            <a:endParaRPr lang="en-CA" b="1" dirty="0">
              <a:solidFill>
                <a:schemeClr val="bg1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4716016" y="2492896"/>
            <a:ext cx="0" cy="2088232"/>
          </a:xfrm>
          <a:prstGeom prst="straightConnector1">
            <a:avLst/>
          </a:prstGeom>
          <a:ln w="349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203848" y="3284984"/>
            <a:ext cx="2736304" cy="0"/>
          </a:xfrm>
          <a:prstGeom prst="straightConnector1">
            <a:avLst/>
          </a:prstGeom>
          <a:ln w="349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2987824" y="1844824"/>
            <a:ext cx="720080" cy="720080"/>
          </a:xfrm>
          <a:prstGeom prst="straightConnector1">
            <a:avLst/>
          </a:prstGeom>
          <a:ln w="349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5580112" y="1916832"/>
            <a:ext cx="864096" cy="576064"/>
          </a:xfrm>
          <a:prstGeom prst="straightConnector1">
            <a:avLst/>
          </a:prstGeom>
          <a:ln w="349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2699792" y="4005064"/>
            <a:ext cx="936104" cy="1080120"/>
          </a:xfrm>
          <a:prstGeom prst="straightConnector1">
            <a:avLst/>
          </a:prstGeom>
          <a:ln w="349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5724128" y="4077072"/>
            <a:ext cx="720080" cy="720080"/>
          </a:xfrm>
          <a:prstGeom prst="straightConnector1">
            <a:avLst/>
          </a:prstGeom>
          <a:ln w="349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6-Point Star 29"/>
          <p:cNvSpPr/>
          <p:nvPr/>
        </p:nvSpPr>
        <p:spPr>
          <a:xfrm>
            <a:off x="0" y="3861048"/>
            <a:ext cx="3059832" cy="2808312"/>
          </a:xfrm>
          <a:prstGeom prst="star6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" name="TextBox 30"/>
          <p:cNvSpPr txBox="1"/>
          <p:nvPr/>
        </p:nvSpPr>
        <p:spPr>
          <a:xfrm>
            <a:off x="683568" y="4653136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 smtClean="0"/>
              <a:t>The spheres are all interconnected</a:t>
            </a:r>
            <a:endParaRPr lang="en-CA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87</TotalTime>
  <Words>1204</Words>
  <Application>Microsoft Office PowerPoint</Application>
  <PresentationFormat>On-screen Show (4:3)</PresentationFormat>
  <Paragraphs>222</Paragraphs>
  <Slides>46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Verve</vt:lpstr>
      <vt:lpstr>Our Physical World</vt:lpstr>
      <vt:lpstr>Slide 2</vt:lpstr>
      <vt:lpstr>Slide 3</vt:lpstr>
      <vt:lpstr>The Atmosphere</vt:lpstr>
      <vt:lpstr>The Lithosphere</vt:lpstr>
      <vt:lpstr>The Hydrosphere</vt:lpstr>
      <vt:lpstr>The Biosphere</vt:lpstr>
      <vt:lpstr>The Spheres</vt:lpstr>
      <vt:lpstr>Slide 9</vt:lpstr>
      <vt:lpstr>The Natural Environment</vt:lpstr>
      <vt:lpstr>Land and Water</vt:lpstr>
      <vt:lpstr>Oceans</vt:lpstr>
      <vt:lpstr>Slide 13</vt:lpstr>
      <vt:lpstr>Continents</vt:lpstr>
      <vt:lpstr>LandForms</vt:lpstr>
      <vt:lpstr>Mountains</vt:lpstr>
      <vt:lpstr>Hills</vt:lpstr>
      <vt:lpstr>Plateaus</vt:lpstr>
      <vt:lpstr>Plains</vt:lpstr>
      <vt:lpstr>Landforms by Continent</vt:lpstr>
      <vt:lpstr>Africa</vt:lpstr>
      <vt:lpstr>North America</vt:lpstr>
      <vt:lpstr>South America</vt:lpstr>
      <vt:lpstr>Antarctica</vt:lpstr>
      <vt:lpstr>Australia</vt:lpstr>
      <vt:lpstr>Rivers</vt:lpstr>
      <vt:lpstr>Slide 27</vt:lpstr>
      <vt:lpstr>Climate</vt:lpstr>
      <vt:lpstr>Weather</vt:lpstr>
      <vt:lpstr>Climate of an Area</vt:lpstr>
      <vt:lpstr>Climate Zones</vt:lpstr>
      <vt:lpstr>Climate Zones</vt:lpstr>
      <vt:lpstr>Slide 33</vt:lpstr>
      <vt:lpstr>Ocean Currents</vt:lpstr>
      <vt:lpstr>Prevailing Winds</vt:lpstr>
      <vt:lpstr>Mountain Barriers</vt:lpstr>
      <vt:lpstr>Slide 37</vt:lpstr>
      <vt:lpstr>Altitude </vt:lpstr>
      <vt:lpstr>Distribution of Land and Sea</vt:lpstr>
      <vt:lpstr>Environmental Regions</vt:lpstr>
      <vt:lpstr>Slide 41</vt:lpstr>
      <vt:lpstr>Slide 42</vt:lpstr>
      <vt:lpstr>Slide 43</vt:lpstr>
      <vt:lpstr>Slide 44</vt:lpstr>
      <vt:lpstr>Slide 45</vt:lpstr>
      <vt:lpstr>Slide 46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Physical World</dc:title>
  <dc:creator>Bishop</dc:creator>
  <cp:lastModifiedBy>Bishop</cp:lastModifiedBy>
  <cp:revision>10</cp:revision>
  <dcterms:created xsi:type="dcterms:W3CDTF">2012-10-02T12:04:47Z</dcterms:created>
  <dcterms:modified xsi:type="dcterms:W3CDTF">2012-10-06T11:53:19Z</dcterms:modified>
</cp:coreProperties>
</file>