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0DE0E0-B70C-4157-BF93-A0D1CB1C77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EE421-647B-4B1A-8622-6A4FF78A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51D2-E212-4848-9E18-992B5B7327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79E306D-752D-4185-8F04-295AB46278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32CCF24-1672-4353-A7E1-3B2C09DDD0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9448C59-D2B4-4D79-B886-BF7E6F352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009FC70-FEDF-4BF3-8684-BA319E352F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AD3D8-ECC8-48D9-8532-EEFABB8101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41E9A-F56C-442D-B203-FB6B9B62C8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F14144B-5012-4EE7-AA53-E2EF3336D1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AA94A-9B63-41D4-ADA6-B44D7650A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33B0D-9657-477D-A1EA-1C5C2C94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8384-E74A-498C-803F-CA115BE71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962AF-4192-4934-8C21-6BA36B8EB1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202662C-EE26-40E0-9B02-F50116D2B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3600"/>
            <a:ext cx="7772400" cy="1470025"/>
          </a:xfrm>
        </p:spPr>
        <p:txBody>
          <a:bodyPr/>
          <a:lstStyle/>
          <a:p>
            <a:r>
              <a:rPr lang="en-US" sz="6600" b="1" dirty="0" smtClean="0">
                <a:solidFill>
                  <a:srgbClr val="FF9900"/>
                </a:solidFill>
                <a:latin typeface="Andalus" pitchFamily="18" charset="-78"/>
                <a:cs typeface="Andalus" pitchFamily="18" charset="-78"/>
              </a:rPr>
              <a:t>Plot Profile</a:t>
            </a:r>
            <a:endParaRPr lang="en-US" sz="6600" b="1" dirty="0">
              <a:solidFill>
                <a:srgbClr val="FF99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886200"/>
            <a:ext cx="6934200" cy="1752600"/>
          </a:xfrm>
        </p:spPr>
        <p:txBody>
          <a:bodyPr>
            <a:normAutofit/>
          </a:bodyPr>
          <a:lstStyle/>
          <a:p>
            <a:pPr algn="l"/>
            <a:r>
              <a:rPr lang="en-US" sz="4400" dirty="0" smtClean="0"/>
              <a:t>The </a:t>
            </a:r>
            <a:r>
              <a:rPr lang="en-US" sz="4400" dirty="0" err="1" smtClean="0"/>
              <a:t>Gruffalo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Narrative Structure</a:t>
            </a:r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1752600" y="3581400"/>
            <a:ext cx="5638800" cy="2514600"/>
          </a:xfrm>
          <a:prstGeom prst="triangle">
            <a:avLst>
              <a:gd name="adj" fmla="val 50000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/>
              <a:t>Story</a:t>
            </a:r>
          </a:p>
        </p:txBody>
      </p:sp>
      <p:sp>
        <p:nvSpPr>
          <p:cNvPr id="18437" name="Line 5"/>
          <p:cNvSpPr>
            <a:spLocks noChangeShapeType="1"/>
          </p:cNvSpPr>
          <p:nvPr/>
        </p:nvSpPr>
        <p:spPr bwMode="auto">
          <a:xfrm flipH="1">
            <a:off x="4572000" y="2819400"/>
            <a:ext cx="228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1981200" y="3810000"/>
            <a:ext cx="22860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981200" y="3810000"/>
            <a:ext cx="1524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5334000" y="3581400"/>
            <a:ext cx="838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441" name="Line 9"/>
          <p:cNvSpPr>
            <a:spLocks noChangeShapeType="1"/>
          </p:cNvSpPr>
          <p:nvPr/>
        </p:nvSpPr>
        <p:spPr bwMode="auto">
          <a:xfrm>
            <a:off x="6172200" y="3581400"/>
            <a:ext cx="1524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442" name="Line 10"/>
          <p:cNvSpPr>
            <a:spLocks noChangeShapeType="1"/>
          </p:cNvSpPr>
          <p:nvPr/>
        </p:nvSpPr>
        <p:spPr bwMode="auto">
          <a:xfrm flipH="1">
            <a:off x="7391400" y="4572000"/>
            <a:ext cx="381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CA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457200" y="3048000"/>
            <a:ext cx="22860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/>
              <a:t>Rising Action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276600" y="2133600"/>
            <a:ext cx="20574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 b="1"/>
              <a:t>Climax</a:t>
            </a:r>
          </a:p>
        </p:txBody>
      </p:sp>
      <p:sp>
        <p:nvSpPr>
          <p:cNvPr id="18446" name="Rectangle 14"/>
          <p:cNvSpPr>
            <a:spLocks noChangeArrowheads="1"/>
          </p:cNvSpPr>
          <p:nvPr/>
        </p:nvSpPr>
        <p:spPr bwMode="auto">
          <a:xfrm>
            <a:off x="5715000" y="2819400"/>
            <a:ext cx="2438400" cy="762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 b="1"/>
              <a:t>Falling Action</a:t>
            </a: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6858000" y="3886200"/>
            <a:ext cx="1981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600" b="1"/>
              <a:t>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 animBg="1"/>
      <p:bldP spid="18438" grpId="0" animBg="1"/>
      <p:bldP spid="18439" grpId="0" animBg="1"/>
      <p:bldP spid="18440" grpId="0" animBg="1"/>
      <p:bldP spid="18441" grpId="0" animBg="1"/>
      <p:bldP spid="18442" grpId="0" animBg="1"/>
      <p:bldP spid="18443" grpId="0" animBg="1"/>
      <p:bldP spid="18445" grpId="0" animBg="1"/>
      <p:bldP spid="18446" grpId="0" animBg="1"/>
      <p:bldP spid="184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folHlink"/>
                </a:solidFill>
              </a:rPr>
              <a:t>Plot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1143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b="1" dirty="0"/>
              <a:t>Things that happen in the story.</a:t>
            </a:r>
          </a:p>
          <a:p>
            <a:pPr>
              <a:buFontTx/>
              <a:buNone/>
            </a:pPr>
            <a:endParaRPr lang="en-US" sz="2800" b="1" dirty="0"/>
          </a:p>
        </p:txBody>
      </p:sp>
      <p:graphicFrame>
        <p:nvGraphicFramePr>
          <p:cNvPr id="3090" name="Group 18"/>
          <p:cNvGraphicFramePr>
            <a:graphicFrameLocks noGrp="1"/>
          </p:cNvGraphicFramePr>
          <p:nvPr>
            <p:ph sz="half" idx="2"/>
          </p:nvPr>
        </p:nvGraphicFramePr>
        <p:xfrm>
          <a:off x="838200" y="3581400"/>
          <a:ext cx="7315200" cy="2239963"/>
        </p:xfrm>
        <a:graphic>
          <a:graphicData uri="http://schemas.openxmlformats.org/drawingml/2006/table">
            <a:tbl>
              <a:tblPr/>
              <a:tblGrid>
                <a:gridCol w="7315200"/>
              </a:tblGrid>
              <a:tr h="223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mouse makes up a fictional character.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mouse tricks the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Gruffalo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Setting</a:t>
            </a:r>
          </a:p>
        </p:txBody>
      </p:sp>
      <p:graphicFrame>
        <p:nvGraphicFramePr>
          <p:cNvPr id="5141" name="Group 21"/>
          <p:cNvGraphicFramePr>
            <a:graphicFrameLocks noGrp="1"/>
          </p:cNvGraphicFramePr>
          <p:nvPr>
            <p:ph sz="half" idx="1"/>
          </p:nvPr>
        </p:nvGraphicFramePr>
        <p:xfrm>
          <a:off x="762000" y="3429000"/>
          <a:ext cx="7620000" cy="2185988"/>
        </p:xfrm>
        <a:graphic>
          <a:graphicData uri="http://schemas.openxmlformats.org/drawingml/2006/table">
            <a:tbl>
              <a:tblPr/>
              <a:tblGrid>
                <a:gridCol w="7620000"/>
              </a:tblGrid>
              <a:tr h="2185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the middle of the deep dark wood.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Present day.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2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905000"/>
            <a:ext cx="8229600" cy="1295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b="1" dirty="0"/>
              <a:t>When</a:t>
            </a:r>
            <a:r>
              <a:rPr lang="en-US" sz="2800" dirty="0"/>
              <a:t> and </a:t>
            </a:r>
            <a:r>
              <a:rPr lang="en-US" sz="2800" b="1" dirty="0"/>
              <a:t>where </a:t>
            </a:r>
            <a:r>
              <a:rPr lang="en-US" sz="2800" dirty="0"/>
              <a:t>the story takes place.</a:t>
            </a:r>
          </a:p>
          <a:p>
            <a:pPr algn="ctr"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Conflict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	</a:t>
            </a:r>
          </a:p>
          <a:p>
            <a:pPr>
              <a:buFontTx/>
              <a:buNone/>
            </a:pPr>
            <a:endParaRPr lang="en-US" sz="2800"/>
          </a:p>
        </p:txBody>
      </p:sp>
      <p:graphicFrame>
        <p:nvGraphicFramePr>
          <p:cNvPr id="6150" name="Group 6"/>
          <p:cNvGraphicFramePr>
            <a:graphicFrameLocks noGrp="1"/>
          </p:cNvGraphicFramePr>
          <p:nvPr/>
        </p:nvGraphicFramePr>
        <p:xfrm>
          <a:off x="762000" y="3352800"/>
          <a:ext cx="7620000" cy="2185988"/>
        </p:xfrm>
        <a:graphic>
          <a:graphicData uri="http://schemas.openxmlformats.org/drawingml/2006/table">
            <a:tbl>
              <a:tblPr/>
              <a:tblGrid>
                <a:gridCol w="7620000"/>
              </a:tblGrid>
              <a:tr h="2185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Every animal in the story wants to eat the mouse.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6" name="Rectangle 12"/>
          <p:cNvSpPr>
            <a:spLocks noChangeArrowheads="1"/>
          </p:cNvSpPr>
          <p:nvPr/>
        </p:nvSpPr>
        <p:spPr bwMode="auto">
          <a:xfrm>
            <a:off x="457200" y="1905000"/>
            <a:ext cx="8229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2800" b="1"/>
              <a:t>The problem in the story.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Narrative Structure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371600"/>
          </a:xfrm>
        </p:spPr>
        <p:txBody>
          <a:bodyPr>
            <a:normAutofit/>
          </a:bodyPr>
          <a:lstStyle/>
          <a:p>
            <a:r>
              <a:rPr lang="en-US"/>
              <a:t>Most stories can be broken into four parts.</a:t>
            </a:r>
          </a:p>
          <a:p>
            <a:r>
              <a:rPr lang="en-US"/>
              <a:t>Identifying the turning point is the key.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  <p:pic>
        <p:nvPicPr>
          <p:cNvPr id="12292" name="Picture 4" descr="story_stru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2743200"/>
            <a:ext cx="5562600" cy="347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Climax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077200" cy="2667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dirty="0"/>
              <a:t>The turning point of the story.</a:t>
            </a:r>
          </a:p>
          <a:p>
            <a:pPr algn="ctr">
              <a:buFontTx/>
              <a:buNone/>
            </a:pPr>
            <a:endParaRPr lang="en-US" sz="1000" b="1" dirty="0"/>
          </a:p>
        </p:txBody>
      </p:sp>
      <p:graphicFrame>
        <p:nvGraphicFramePr>
          <p:cNvPr id="4111" name="Group 15"/>
          <p:cNvGraphicFramePr>
            <a:graphicFrameLocks noGrp="1"/>
          </p:cNvGraphicFramePr>
          <p:nvPr>
            <p:ph sz="half" idx="2"/>
          </p:nvPr>
        </p:nvGraphicFramePr>
        <p:xfrm>
          <a:off x="762000" y="4267200"/>
          <a:ext cx="7543800" cy="1456944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mouse meets the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Gruffalo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and must save himself from the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Gruffalo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Rising Action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57200" y="17526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/>
              <a:t>Things that happen </a:t>
            </a:r>
            <a:r>
              <a:rPr lang="en-US" sz="3200" b="1" u="sng"/>
              <a:t>before</a:t>
            </a:r>
            <a:r>
              <a:rPr lang="en-US" sz="3200" b="1"/>
              <a:t> the climax.</a:t>
            </a:r>
          </a:p>
          <a:p>
            <a:pPr marL="342900" indent="-342900" algn="ctr">
              <a:spcBef>
                <a:spcPct val="20000"/>
              </a:spcBef>
            </a:pPr>
            <a:endParaRPr lang="en-US" sz="1000" b="1"/>
          </a:p>
        </p:txBody>
      </p:sp>
      <p:graphicFrame>
        <p:nvGraphicFramePr>
          <p:cNvPr id="14342" name="Group 6"/>
          <p:cNvGraphicFramePr>
            <a:graphicFrameLocks noGrp="1"/>
          </p:cNvGraphicFramePr>
          <p:nvPr/>
        </p:nvGraphicFramePr>
        <p:xfrm>
          <a:off x="762000" y="3352800"/>
          <a:ext cx="7543800" cy="266700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266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mouse meets other animals.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mouse creates an imaginary animal.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mouse saves himself from the other animals.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Falling Action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57200" y="1752600"/>
            <a:ext cx="8153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/>
              <a:t>Things that happen </a:t>
            </a:r>
            <a:r>
              <a:rPr lang="en-US" sz="3200" b="1" u="sng"/>
              <a:t>after</a:t>
            </a:r>
            <a:r>
              <a:rPr lang="en-US" sz="3200" b="1"/>
              <a:t> the climax.</a:t>
            </a:r>
          </a:p>
          <a:p>
            <a:pPr marL="342900" indent="-342900" algn="ctr">
              <a:spcBef>
                <a:spcPct val="20000"/>
              </a:spcBef>
            </a:pPr>
            <a:endParaRPr lang="en-US" sz="1000" b="1"/>
          </a:p>
        </p:txBody>
      </p:sp>
      <p:graphicFrame>
        <p:nvGraphicFramePr>
          <p:cNvPr id="15366" name="Group 6"/>
          <p:cNvGraphicFramePr>
            <a:graphicFrameLocks noGrp="1"/>
          </p:cNvGraphicFramePr>
          <p:nvPr/>
        </p:nvGraphicFramePr>
        <p:xfrm>
          <a:off x="762000" y="3352800"/>
          <a:ext cx="7543800" cy="3419856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266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mouse takes the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Gruffalo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meet the other animals.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Gruffalo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is surprised that the other animals are “afraid” of the mouse.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Resolution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57200" y="1752600"/>
            <a:ext cx="8305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r>
              <a:rPr lang="en-US" sz="3200" b="1"/>
              <a:t>How the story ends.</a:t>
            </a:r>
          </a:p>
          <a:p>
            <a:pPr marL="342900" indent="-342900" algn="ctr">
              <a:spcBef>
                <a:spcPct val="20000"/>
              </a:spcBef>
            </a:pPr>
            <a:endParaRPr lang="en-US" sz="1000" b="1"/>
          </a:p>
        </p:txBody>
      </p:sp>
      <p:graphicFrame>
        <p:nvGraphicFramePr>
          <p:cNvPr id="16390" name="Group 6"/>
          <p:cNvGraphicFramePr>
            <a:graphicFrameLocks noGrp="1"/>
          </p:cNvGraphicFramePr>
          <p:nvPr/>
        </p:nvGraphicFramePr>
        <p:xfrm>
          <a:off x="762000" y="3352800"/>
          <a:ext cx="7543800" cy="2667000"/>
        </p:xfrm>
        <a:graphic>
          <a:graphicData uri="http://schemas.openxmlformats.org/drawingml/2006/table">
            <a:tbl>
              <a:tblPr/>
              <a:tblGrid>
                <a:gridCol w="7543800"/>
              </a:tblGrid>
              <a:tr h="2667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The mouse enjoys a nut to himself in the deep dark wood.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3384</TotalTime>
  <Words>207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Plot Profile</vt:lpstr>
      <vt:lpstr>Plot</vt:lpstr>
      <vt:lpstr>Setting</vt:lpstr>
      <vt:lpstr>Conflict</vt:lpstr>
      <vt:lpstr>Narrative Structure</vt:lpstr>
      <vt:lpstr>Climax</vt:lpstr>
      <vt:lpstr>Rising Action</vt:lpstr>
      <vt:lpstr>Falling Action</vt:lpstr>
      <vt:lpstr>Resolution</vt:lpstr>
      <vt:lpstr>Narrative Structure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Story</dc:title>
  <dc:creator>D</dc:creator>
  <cp:lastModifiedBy>Bishop</cp:lastModifiedBy>
  <cp:revision>11</cp:revision>
  <dcterms:created xsi:type="dcterms:W3CDTF">2009-10-02T23:56:29Z</dcterms:created>
  <dcterms:modified xsi:type="dcterms:W3CDTF">2012-09-25T05:57:17Z</dcterms:modified>
</cp:coreProperties>
</file>