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8" r:id="rId3"/>
    <p:sldId id="289" r:id="rId4"/>
    <p:sldId id="290" r:id="rId5"/>
    <p:sldId id="291" r:id="rId6"/>
    <p:sldId id="292" r:id="rId7"/>
    <p:sldId id="293" r:id="rId8"/>
    <p:sldId id="294" r:id="rId9"/>
    <p:sldId id="258" r:id="rId10"/>
    <p:sldId id="259" r:id="rId11"/>
    <p:sldId id="260" r:id="rId12"/>
    <p:sldId id="261" r:id="rId13"/>
    <p:sldId id="263" r:id="rId14"/>
    <p:sldId id="264" r:id="rId15"/>
    <p:sldId id="265" r:id="rId16"/>
    <p:sldId id="266" r:id="rId17"/>
    <p:sldId id="295" r:id="rId18"/>
    <p:sldId id="267" r:id="rId19"/>
    <p:sldId id="296" r:id="rId20"/>
    <p:sldId id="298" r:id="rId21"/>
    <p:sldId id="299" r:id="rId22"/>
    <p:sldId id="300" r:id="rId23"/>
    <p:sldId id="268" r:id="rId24"/>
    <p:sldId id="270" r:id="rId25"/>
    <p:sldId id="271" r:id="rId26"/>
    <p:sldId id="272" r:id="rId27"/>
    <p:sldId id="273" r:id="rId28"/>
    <p:sldId id="277" r:id="rId29"/>
    <p:sldId id="276" r:id="rId30"/>
    <p:sldId id="278" r:id="rId31"/>
    <p:sldId id="280" r:id="rId32"/>
    <p:sldId id="281" r:id="rId33"/>
    <p:sldId id="274" r:id="rId34"/>
    <p:sldId id="286" r:id="rId35"/>
    <p:sldId id="301" r:id="rId36"/>
    <p:sldId id="302" r:id="rId37"/>
    <p:sldId id="287" r:id="rId38"/>
    <p:sldId id="303" r:id="rId39"/>
    <p:sldId id="304" r:id="rId40"/>
    <p:sldId id="305" r:id="rId41"/>
    <p:sldId id="306" r:id="rId42"/>
    <p:sldId id="307" r:id="rId43"/>
  </p:sldIdLst>
  <p:sldSz cx="9144000" cy="6858000" type="screen4x3"/>
  <p:notesSz cx="6858000" cy="9144000"/>
  <p:custShowLst>
    <p:custShow name="Custom Show 1" id="0">
      <p:sldLst>
        <p:sld r:id="rId10"/>
        <p:sld r:id="rId11"/>
        <p:sld r:id="rId12"/>
        <p:sld r:id="rId13"/>
        <p:sld r:id="rId14"/>
        <p:sld r:id="rId15"/>
        <p:sld r:id="rId16"/>
        <p:sld r:id="rId17"/>
        <p:sld r:id="rId19"/>
        <p:sld r:id="rId24"/>
        <p:sld r:id="rId25"/>
        <p:sld r:id="rId26"/>
        <p:sld r:id="rId27"/>
        <p:sld r:id="rId28"/>
        <p:sld r:id="rId30"/>
        <p:sld r:id="rId29"/>
        <p:sld r:id="rId31"/>
        <p:sld r:id="rId32"/>
        <p:sld r:id="rId32"/>
        <p:sld r:id="rId33"/>
        <p:sld r:id="rId34"/>
        <p:sld r:id="rId35"/>
        <p:sld r:id="rId38"/>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0CEE99-8F20-4DBC-A68C-17DA9EDC4E2E}" type="datetimeFigureOut">
              <a:rPr lang="en-CA" smtClean="0"/>
              <a:pPr/>
              <a:t>06/12/2012</a:t>
            </a:fld>
            <a:endParaRPr lang="en-CA"/>
          </a:p>
        </p:txBody>
      </p:sp>
      <p:sp>
        <p:nvSpPr>
          <p:cNvPr id="17" name="Footer Placeholder 16"/>
          <p:cNvSpPr>
            <a:spLocks noGrp="1"/>
          </p:cNvSpPr>
          <p:nvPr>
            <p:ph type="ftr" sz="quarter" idx="11"/>
          </p:nvPr>
        </p:nvSpPr>
        <p:spPr/>
        <p:txBody>
          <a:bodyPr/>
          <a:lstStyle/>
          <a:p>
            <a:endParaRPr lang="en-C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99AFE31-A2A7-4A0B-9A38-00F06FF8C094}" type="slidenum">
              <a:rPr lang="en-CA" smtClean="0"/>
              <a:pPr/>
              <a:t>‹#›</a:t>
            </a:fld>
            <a:endParaRPr lang="en-C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0CEE99-8F20-4DBC-A68C-17DA9EDC4E2E}" type="datetimeFigureOut">
              <a:rPr lang="en-CA" smtClean="0"/>
              <a:pPr/>
              <a:t>06/12/2012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9AFE31-A2A7-4A0B-9A38-00F06FF8C094}"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99AFE31-A2A7-4A0B-9A38-00F06FF8C094}" type="slidenum">
              <a:rPr lang="en-CA" smtClean="0"/>
              <a:pPr/>
              <a:t>‹#›</a:t>
            </a:fld>
            <a:endParaRPr lang="en-C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0CEE99-8F20-4DBC-A68C-17DA9EDC4E2E}" type="datetimeFigureOut">
              <a:rPr lang="en-CA" smtClean="0"/>
              <a:pPr/>
              <a:t>06/12/2012</a:t>
            </a:fld>
            <a:endParaRPr lang="en-CA"/>
          </a:p>
        </p:txBody>
      </p:sp>
      <p:sp>
        <p:nvSpPr>
          <p:cNvPr id="5" name="Footer Placeholder 4"/>
          <p:cNvSpPr>
            <a:spLocks noGrp="1"/>
          </p:cNvSpPr>
          <p:nvPr>
            <p:ph type="ftr" sz="quarter" idx="11"/>
          </p:nvPr>
        </p:nvSpPr>
        <p:spPr/>
        <p:txBody>
          <a:bodyPr/>
          <a:lstStyle/>
          <a:p>
            <a:endParaRPr lang="en-C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0CEE99-8F20-4DBC-A68C-17DA9EDC4E2E}" type="datetimeFigureOut">
              <a:rPr lang="en-CA" smtClean="0"/>
              <a:pPr/>
              <a:t>06/12/2012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4361688" y="1026372"/>
            <a:ext cx="457200" cy="441325"/>
          </a:xfrm>
        </p:spPr>
        <p:txBody>
          <a:bodyPr/>
          <a:lstStyle/>
          <a:p>
            <a:fld id="{D99AFE31-A2A7-4A0B-9A38-00F06FF8C094}" type="slidenum">
              <a:rPr lang="en-CA" smtClean="0"/>
              <a:pPr/>
              <a:t>‹#›</a:t>
            </a:fld>
            <a:endParaRPr lang="en-C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CA"/>
          </a:p>
        </p:txBody>
      </p:sp>
      <p:sp>
        <p:nvSpPr>
          <p:cNvPr id="4" name="Date Placeholder 3"/>
          <p:cNvSpPr>
            <a:spLocks noGrp="1"/>
          </p:cNvSpPr>
          <p:nvPr>
            <p:ph type="dt" sz="half" idx="10"/>
          </p:nvPr>
        </p:nvSpPr>
        <p:spPr/>
        <p:txBody>
          <a:bodyPr/>
          <a:lstStyle/>
          <a:p>
            <a:fld id="{1D0CEE99-8F20-4DBC-A68C-17DA9EDC4E2E}" type="datetimeFigureOut">
              <a:rPr lang="en-CA" smtClean="0"/>
              <a:pPr/>
              <a:t>06/12/2012</a:t>
            </a:fld>
            <a:endParaRPr lang="en-C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99AFE31-A2A7-4A0B-9A38-00F06FF8C094}" type="slidenum">
              <a:rPr lang="en-CA" smtClean="0"/>
              <a:pPr/>
              <a:t>‹#›</a:t>
            </a:fld>
            <a:endParaRPr lang="en-C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0CEE99-8F20-4DBC-A68C-17DA9EDC4E2E}" type="datetimeFigureOut">
              <a:rPr lang="en-CA" smtClean="0"/>
              <a:pPr/>
              <a:t>06/12/2012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99AFE31-A2A7-4A0B-9A38-00F06FF8C094}" type="slidenum">
              <a:rPr lang="en-CA" smtClean="0"/>
              <a:pPr/>
              <a:t>‹#›</a:t>
            </a:fld>
            <a:endParaRPr lang="en-C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0CEE99-8F20-4DBC-A68C-17DA9EDC4E2E}" type="datetimeFigureOut">
              <a:rPr lang="en-CA" smtClean="0"/>
              <a:pPr/>
              <a:t>06/12/2012</a:t>
            </a:fld>
            <a:endParaRPr lang="en-CA"/>
          </a:p>
        </p:txBody>
      </p:sp>
      <p:sp>
        <p:nvSpPr>
          <p:cNvPr id="8" name="Footer Placeholder 7"/>
          <p:cNvSpPr>
            <a:spLocks noGrp="1"/>
          </p:cNvSpPr>
          <p:nvPr>
            <p:ph type="ftr" sz="quarter" idx="11"/>
          </p:nvPr>
        </p:nvSpPr>
        <p:spPr>
          <a:xfrm>
            <a:off x="304800" y="6409944"/>
            <a:ext cx="3581400" cy="365760"/>
          </a:xfrm>
        </p:spPr>
        <p:txBody>
          <a:bodyPr/>
          <a:lstStyle/>
          <a:p>
            <a:endParaRPr lang="en-C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99AFE31-A2A7-4A0B-9A38-00F06FF8C094}" type="slidenum">
              <a:rPr lang="en-CA" smtClean="0"/>
              <a:pPr/>
              <a:t>‹#›</a:t>
            </a:fld>
            <a:endParaRPr lang="en-C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0CEE99-8F20-4DBC-A68C-17DA9EDC4E2E}" type="datetimeFigureOut">
              <a:rPr lang="en-CA" smtClean="0"/>
              <a:pPr/>
              <a:t>06/12/2012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a:xfrm>
            <a:off x="4343400" y="1036020"/>
            <a:ext cx="457200" cy="441325"/>
          </a:xfrm>
        </p:spPr>
        <p:txBody>
          <a:bodyPr/>
          <a:lstStyle/>
          <a:p>
            <a:fld id="{D99AFE31-A2A7-4A0B-9A38-00F06FF8C094}"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0CEE99-8F20-4DBC-A68C-17DA9EDC4E2E}" type="datetimeFigureOut">
              <a:rPr lang="en-CA" smtClean="0"/>
              <a:pPr/>
              <a:t>06/12/2012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99AFE31-A2A7-4A0B-9A38-00F06FF8C094}"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99AFE31-A2A7-4A0B-9A38-00F06FF8C094}" type="slidenum">
              <a:rPr lang="en-CA" smtClean="0"/>
              <a:pPr/>
              <a:t>‹#›</a:t>
            </a:fld>
            <a:endParaRPr lang="en-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0CEE99-8F20-4DBC-A68C-17DA9EDC4E2E}" type="datetimeFigureOut">
              <a:rPr lang="en-CA" smtClean="0"/>
              <a:pPr/>
              <a:t>06/12/2012</a:t>
            </a:fld>
            <a:endParaRPr lang="en-CA"/>
          </a:p>
        </p:txBody>
      </p:sp>
      <p:sp>
        <p:nvSpPr>
          <p:cNvPr id="6" name="Footer Placeholder 5"/>
          <p:cNvSpPr>
            <a:spLocks noGrp="1"/>
          </p:cNvSpPr>
          <p:nvPr>
            <p:ph type="ftr" sz="quarter" idx="11"/>
          </p:nvPr>
        </p:nvSpPr>
        <p:spPr>
          <a:xfrm>
            <a:off x="301752" y="6410848"/>
            <a:ext cx="3383280" cy="365760"/>
          </a:xfrm>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99AFE31-A2A7-4A0B-9A38-00F06FF8C094}" type="slidenum">
              <a:rPr lang="en-CA" smtClean="0"/>
              <a:pPr/>
              <a:t>‹#›</a:t>
            </a:fld>
            <a:endParaRPr lang="en-C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0CEE99-8F20-4DBC-A68C-17DA9EDC4E2E}" type="datetimeFigureOut">
              <a:rPr lang="en-CA" smtClean="0"/>
              <a:pPr/>
              <a:t>06/12/2012</a:t>
            </a:fld>
            <a:endParaRPr lang="en-CA"/>
          </a:p>
        </p:txBody>
      </p:sp>
      <p:sp>
        <p:nvSpPr>
          <p:cNvPr id="6" name="Footer Placeholder 5"/>
          <p:cNvSpPr>
            <a:spLocks noGrp="1"/>
          </p:cNvSpPr>
          <p:nvPr>
            <p:ph type="ftr" sz="quarter" idx="11"/>
          </p:nvPr>
        </p:nvSpPr>
        <p:spPr>
          <a:xfrm>
            <a:off x="301752" y="6410848"/>
            <a:ext cx="3584448" cy="365760"/>
          </a:xfrm>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0CEE99-8F20-4DBC-A68C-17DA9EDC4E2E}" type="datetimeFigureOut">
              <a:rPr lang="en-CA" smtClean="0"/>
              <a:pPr/>
              <a:t>06/12/2012</a:t>
            </a:fld>
            <a:endParaRPr lang="en-C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C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99AFE31-A2A7-4A0B-9A38-00F06FF8C094}" type="slidenum">
              <a:rPr lang="en-CA" smtClean="0"/>
              <a:pPr/>
              <a:t>‹#›</a:t>
            </a:fld>
            <a:endParaRPr lang="en-C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CA" dirty="0"/>
          </a:p>
        </p:txBody>
      </p:sp>
      <p:sp>
        <p:nvSpPr>
          <p:cNvPr id="2" name="Title 1"/>
          <p:cNvSpPr>
            <a:spLocks noGrp="1"/>
          </p:cNvSpPr>
          <p:nvPr>
            <p:ph type="ctrTitle"/>
          </p:nvPr>
        </p:nvSpPr>
        <p:spPr/>
        <p:txBody>
          <a:bodyPr/>
          <a:lstStyle/>
          <a:p>
            <a:r>
              <a:rPr lang="en-CA" dirty="0" smtClean="0"/>
              <a:t>Quality of Life</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Primary Industries</a:t>
            </a:r>
            <a:endParaRPr lang="en-CA" dirty="0"/>
          </a:p>
        </p:txBody>
      </p:sp>
      <p:sp>
        <p:nvSpPr>
          <p:cNvPr id="3" name="Content Placeholder 2"/>
          <p:cNvSpPr>
            <a:spLocks noGrp="1"/>
          </p:cNvSpPr>
          <p:nvPr>
            <p:ph sz="quarter" idx="1"/>
          </p:nvPr>
        </p:nvSpPr>
        <p:spPr/>
        <p:txBody>
          <a:bodyPr>
            <a:normAutofit/>
          </a:bodyPr>
          <a:lstStyle/>
          <a:p>
            <a:r>
              <a:rPr lang="en-CA" dirty="0" smtClean="0"/>
              <a:t>Primary industries do not produce goods that are sold to stores. </a:t>
            </a:r>
          </a:p>
          <a:p>
            <a:endParaRPr lang="en-CA" dirty="0" smtClean="0"/>
          </a:p>
          <a:p>
            <a:r>
              <a:rPr lang="en-CA" dirty="0" smtClean="0"/>
              <a:t>They provide the raw materials to make the goods.</a:t>
            </a:r>
          </a:p>
          <a:p>
            <a:endParaRPr lang="en-CA" dirty="0" smtClean="0"/>
          </a:p>
          <a:p>
            <a:pPr>
              <a:buNone/>
            </a:pPr>
            <a:r>
              <a:rPr lang="en-CA" dirty="0" smtClean="0"/>
              <a:t> </a:t>
            </a: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Secondary Industries</a:t>
            </a:r>
            <a:endParaRPr lang="en-CA" dirty="0"/>
          </a:p>
        </p:txBody>
      </p:sp>
      <p:sp>
        <p:nvSpPr>
          <p:cNvPr id="3" name="Content Placeholder 2"/>
          <p:cNvSpPr>
            <a:spLocks noGrp="1"/>
          </p:cNvSpPr>
          <p:nvPr>
            <p:ph sz="quarter" idx="1"/>
          </p:nvPr>
        </p:nvSpPr>
        <p:spPr/>
        <p:txBody>
          <a:bodyPr/>
          <a:lstStyle/>
          <a:p>
            <a:r>
              <a:rPr lang="en-CA" dirty="0" smtClean="0"/>
              <a:t>The second step in manufacturing is to take the raw materials and turn them into a product.</a:t>
            </a:r>
          </a:p>
          <a:p>
            <a:endParaRPr lang="en-CA" dirty="0" smtClean="0"/>
          </a:p>
          <a:p>
            <a:r>
              <a:rPr lang="en-CA" dirty="0" smtClean="0"/>
              <a:t>Secondary industries take unfinished pieces from multiple primary industries and complete the product.</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a Desk is Made...</a:t>
            </a:r>
            <a:endParaRPr lang="en-CA"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2483768" y="1412776"/>
            <a:ext cx="4145285" cy="4718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Tertiary Industries</a:t>
            </a:r>
            <a:endParaRPr lang="en-CA" dirty="0"/>
          </a:p>
        </p:txBody>
      </p:sp>
      <p:sp>
        <p:nvSpPr>
          <p:cNvPr id="3" name="Content Placeholder 2"/>
          <p:cNvSpPr>
            <a:spLocks noGrp="1"/>
          </p:cNvSpPr>
          <p:nvPr>
            <p:ph sz="quarter" idx="1"/>
          </p:nvPr>
        </p:nvSpPr>
        <p:spPr/>
        <p:txBody>
          <a:bodyPr>
            <a:normAutofit lnSpcReduction="10000"/>
          </a:bodyPr>
          <a:lstStyle/>
          <a:p>
            <a:r>
              <a:rPr lang="en-CA" dirty="0" smtClean="0"/>
              <a:t>Tertiary Industries do not make goods.  They provide services to help us use the goods we buy.</a:t>
            </a:r>
          </a:p>
          <a:p>
            <a:endParaRPr lang="en-CA" dirty="0" smtClean="0"/>
          </a:p>
          <a:p>
            <a:r>
              <a:rPr lang="en-CA" dirty="0" smtClean="0"/>
              <a:t>Example:  A car.</a:t>
            </a:r>
          </a:p>
          <a:p>
            <a:r>
              <a:rPr lang="en-CA" dirty="0" smtClean="0"/>
              <a:t>A car needs gas</a:t>
            </a:r>
          </a:p>
          <a:p>
            <a:r>
              <a:rPr lang="en-CA" dirty="0" smtClean="0"/>
              <a:t>License plates</a:t>
            </a:r>
          </a:p>
          <a:p>
            <a:r>
              <a:rPr lang="en-CA" dirty="0" smtClean="0"/>
              <a:t>Banks lend money to buy the car.</a:t>
            </a:r>
          </a:p>
          <a:p>
            <a:r>
              <a:rPr lang="en-CA" dirty="0" smtClean="0"/>
              <a:t>Insurance to drive the car.</a:t>
            </a:r>
          </a:p>
          <a:p>
            <a:r>
              <a:rPr lang="en-CA" dirty="0" smtClean="0"/>
              <a:t>A license to drive the car.</a:t>
            </a:r>
          </a:p>
          <a:p>
            <a:r>
              <a:rPr lang="en-CA" dirty="0" smtClean="0"/>
              <a:t>A gas station to run the car.</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Tertiary Industries</a:t>
            </a:r>
            <a:endParaRPr lang="en-CA" dirty="0"/>
          </a:p>
        </p:txBody>
      </p:sp>
      <p:sp>
        <p:nvSpPr>
          <p:cNvPr id="3" name="Content Placeholder 2"/>
          <p:cNvSpPr>
            <a:spLocks noGrp="1"/>
          </p:cNvSpPr>
          <p:nvPr>
            <p:ph sz="quarter" idx="1"/>
          </p:nvPr>
        </p:nvSpPr>
        <p:spPr/>
        <p:txBody>
          <a:bodyPr/>
          <a:lstStyle/>
          <a:p>
            <a:r>
              <a:rPr lang="en-CA" dirty="0" smtClean="0"/>
              <a:t>Tertiary Industries NEED to be located near the customers.</a:t>
            </a:r>
          </a:p>
          <a:p>
            <a:endParaRPr lang="en-CA" dirty="0" smtClean="0"/>
          </a:p>
          <a:p>
            <a:r>
              <a:rPr lang="en-CA" dirty="0" smtClean="0"/>
              <a:t>People like to stay close to home when they go shopping.  The closer the shop the better.  </a:t>
            </a:r>
          </a:p>
          <a:p>
            <a:endParaRPr lang="en-CA" dirty="0" smtClean="0"/>
          </a:p>
          <a:p>
            <a:r>
              <a:rPr lang="en-CA" dirty="0" smtClean="0"/>
              <a:t>The only exception is the internet.  People can shop on the internet wherever they are.  </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Think A Moment</a:t>
            </a:r>
            <a:endParaRPr lang="en-CA" dirty="0"/>
          </a:p>
        </p:txBody>
      </p:sp>
      <p:sp>
        <p:nvSpPr>
          <p:cNvPr id="3" name="Content Placeholder 2"/>
          <p:cNvSpPr>
            <a:spLocks noGrp="1"/>
          </p:cNvSpPr>
          <p:nvPr>
            <p:ph sz="quarter" idx="1"/>
          </p:nvPr>
        </p:nvSpPr>
        <p:spPr/>
        <p:txBody>
          <a:bodyPr>
            <a:normAutofit lnSpcReduction="10000"/>
          </a:bodyPr>
          <a:lstStyle/>
          <a:p>
            <a:r>
              <a:rPr lang="en-CA" dirty="0" smtClean="0"/>
              <a:t>What types of services result from these industries?</a:t>
            </a:r>
          </a:p>
          <a:p>
            <a:endParaRPr lang="en-CA" dirty="0" smtClean="0"/>
          </a:p>
          <a:p>
            <a:r>
              <a:rPr lang="en-CA" dirty="0" smtClean="0"/>
              <a:t>Clothing sales</a:t>
            </a:r>
          </a:p>
          <a:p>
            <a:r>
              <a:rPr lang="en-CA" dirty="0" smtClean="0"/>
              <a:t>Banking</a:t>
            </a:r>
          </a:p>
          <a:p>
            <a:r>
              <a:rPr lang="en-CA" dirty="0" smtClean="0"/>
              <a:t>Gas Stations</a:t>
            </a:r>
          </a:p>
          <a:p>
            <a:r>
              <a:rPr lang="en-CA" dirty="0" smtClean="0"/>
              <a:t>TV Repair</a:t>
            </a:r>
          </a:p>
          <a:p>
            <a:r>
              <a:rPr lang="en-CA" dirty="0" smtClean="0"/>
              <a:t>Food Preparation</a:t>
            </a:r>
          </a:p>
          <a:p>
            <a:r>
              <a:rPr lang="en-CA" dirty="0" smtClean="0"/>
              <a:t>Dry Cleaning</a:t>
            </a:r>
          </a:p>
          <a:p>
            <a:r>
              <a:rPr lang="en-CA" dirty="0" smtClean="0"/>
              <a:t>Accounting</a:t>
            </a:r>
          </a:p>
          <a:p>
            <a:r>
              <a:rPr lang="en-CA" dirty="0" smtClean="0"/>
              <a:t>Entertainment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Gross Domestic Product</a:t>
            </a:r>
            <a:endParaRPr lang="en-CA" dirty="0"/>
          </a:p>
        </p:txBody>
      </p:sp>
      <p:sp>
        <p:nvSpPr>
          <p:cNvPr id="3" name="Content Placeholder 2"/>
          <p:cNvSpPr>
            <a:spLocks noGrp="1"/>
          </p:cNvSpPr>
          <p:nvPr>
            <p:ph sz="quarter" idx="1"/>
          </p:nvPr>
        </p:nvSpPr>
        <p:spPr/>
        <p:txBody>
          <a:bodyPr/>
          <a:lstStyle/>
          <a:p>
            <a:r>
              <a:rPr lang="en-CA" dirty="0" smtClean="0"/>
              <a:t>A country’s Gross Domestic Product (GDP) is the total market value of all goods and services in a year.</a:t>
            </a:r>
          </a:p>
          <a:p>
            <a:endParaRPr lang="en-CA" dirty="0" smtClean="0"/>
          </a:p>
          <a:p>
            <a:r>
              <a:rPr lang="en-CA" dirty="0" smtClean="0"/>
              <a:t>Countries with a high quality of life earn only a small percentage of their GDP primary industries.</a:t>
            </a:r>
          </a:p>
          <a:p>
            <a:endParaRPr lang="en-CA" dirty="0" smtClean="0"/>
          </a:p>
          <a:p>
            <a:r>
              <a:rPr lang="en-CA" dirty="0" smtClean="0"/>
              <a:t>Most of the GDP in countries like Canada come from Tertiary Industries.  Why?</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Human Development</a:t>
            </a:r>
            <a:endParaRPr lang="en-CA" dirty="0"/>
          </a:p>
        </p:txBody>
      </p:sp>
      <p:sp>
        <p:nvSpPr>
          <p:cNvPr id="3" name="Content Placeholder 2"/>
          <p:cNvSpPr>
            <a:spLocks noGrp="1"/>
          </p:cNvSpPr>
          <p:nvPr>
            <p:ph sz="quarter" idx="1"/>
          </p:nvPr>
        </p:nvSpPr>
        <p:spPr/>
        <p:txBody>
          <a:bodyPr/>
          <a:lstStyle/>
          <a:p>
            <a:r>
              <a:rPr lang="en-CA" dirty="0" smtClean="0">
                <a:solidFill>
                  <a:srgbClr val="CC0066"/>
                </a:solidFill>
              </a:rPr>
              <a:t>Human Development </a:t>
            </a:r>
            <a:r>
              <a:rPr lang="en-CA" dirty="0" smtClean="0"/>
              <a:t>is more about creating places in which people are able to lead full and productive lives of their choosing than about how much we are able to produce and consume.</a:t>
            </a:r>
          </a:p>
          <a:p>
            <a:endParaRPr lang="en-CA" dirty="0" smtClean="0"/>
          </a:p>
          <a:p>
            <a:r>
              <a:rPr lang="en-CA" dirty="0" smtClean="0"/>
              <a:t>Each year, a report is created to determine the quality of life in every country.</a:t>
            </a: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Human Development Index</a:t>
            </a:r>
            <a:endParaRPr lang="en-CA" dirty="0"/>
          </a:p>
        </p:txBody>
      </p:sp>
      <p:sp>
        <p:nvSpPr>
          <p:cNvPr id="3" name="Content Placeholder 2"/>
          <p:cNvSpPr>
            <a:spLocks noGrp="1"/>
          </p:cNvSpPr>
          <p:nvPr>
            <p:ph sz="quarter" idx="1"/>
          </p:nvPr>
        </p:nvSpPr>
        <p:spPr/>
        <p:txBody>
          <a:bodyPr>
            <a:normAutofit/>
          </a:bodyPr>
          <a:lstStyle/>
          <a:p>
            <a:r>
              <a:rPr lang="en-CA" dirty="0" smtClean="0"/>
              <a:t>The United Nations Human Development Index measures things like:</a:t>
            </a:r>
          </a:p>
          <a:p>
            <a:endParaRPr lang="en-CA" dirty="0" smtClean="0"/>
          </a:p>
          <a:p>
            <a:pPr marL="514350" indent="-514350">
              <a:buAutoNum type="arabicParenR"/>
            </a:pPr>
            <a:r>
              <a:rPr lang="en-CA" dirty="0" smtClean="0"/>
              <a:t>Political</a:t>
            </a:r>
          </a:p>
          <a:p>
            <a:pPr marL="514350" indent="-514350">
              <a:buAutoNum type="arabicParenR"/>
            </a:pPr>
            <a:r>
              <a:rPr lang="en-CA" dirty="0" smtClean="0"/>
              <a:t>Economic</a:t>
            </a:r>
          </a:p>
          <a:p>
            <a:pPr marL="514350" indent="-514350">
              <a:buAutoNum type="arabicParenR"/>
            </a:pPr>
            <a:r>
              <a:rPr lang="en-CA" dirty="0" smtClean="0"/>
              <a:t>Environmental</a:t>
            </a:r>
          </a:p>
          <a:p>
            <a:pPr marL="514350" indent="-514350">
              <a:buAutoNum type="arabicParenR"/>
            </a:pPr>
            <a:r>
              <a:rPr lang="en-CA" dirty="0" smtClean="0"/>
              <a:t>Social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Political and Military</a:t>
            </a:r>
            <a:endParaRPr lang="en-CA" dirty="0"/>
          </a:p>
        </p:txBody>
      </p:sp>
      <p:sp>
        <p:nvSpPr>
          <p:cNvPr id="3" name="Content Placeholder 2"/>
          <p:cNvSpPr>
            <a:spLocks noGrp="1"/>
          </p:cNvSpPr>
          <p:nvPr>
            <p:ph sz="quarter" idx="1"/>
          </p:nvPr>
        </p:nvSpPr>
        <p:spPr/>
        <p:txBody>
          <a:bodyPr/>
          <a:lstStyle/>
          <a:p>
            <a:pPr marL="514350" indent="-514350">
              <a:buAutoNum type="arabicParenR"/>
            </a:pPr>
            <a:r>
              <a:rPr lang="en-CA" dirty="0" smtClean="0"/>
              <a:t>The number of seats held by women in government.</a:t>
            </a:r>
          </a:p>
          <a:p>
            <a:pPr marL="514350" indent="-514350">
              <a:buAutoNum type="arabicParenR"/>
            </a:pPr>
            <a:endParaRPr lang="en-CA" dirty="0" smtClean="0"/>
          </a:p>
          <a:p>
            <a:pPr marL="514350" indent="-514350">
              <a:buAutoNum type="arabicParenR"/>
            </a:pPr>
            <a:r>
              <a:rPr lang="en-CA" dirty="0" smtClean="0"/>
              <a:t>The number of people in the military.</a:t>
            </a:r>
          </a:p>
          <a:p>
            <a:pPr marL="514350" indent="-514350">
              <a:buAutoNum type="arabicParenR"/>
            </a:pPr>
            <a:endParaRPr lang="en-CA" dirty="0" smtClean="0"/>
          </a:p>
          <a:p>
            <a:pPr marL="514350" indent="-514350">
              <a:buAutoNum type="arabicParenR"/>
            </a:pPr>
            <a:r>
              <a:rPr lang="en-CA" dirty="0" smtClean="0"/>
              <a:t>Military cost.</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Basic Needs</a:t>
            </a:r>
            <a:endParaRPr lang="en-CA" dirty="0"/>
          </a:p>
        </p:txBody>
      </p:sp>
      <p:sp>
        <p:nvSpPr>
          <p:cNvPr id="3" name="Content Placeholder 2"/>
          <p:cNvSpPr>
            <a:spLocks noGrp="1"/>
          </p:cNvSpPr>
          <p:nvPr>
            <p:ph sz="quarter" idx="1"/>
          </p:nvPr>
        </p:nvSpPr>
        <p:spPr/>
        <p:txBody>
          <a:bodyPr/>
          <a:lstStyle/>
          <a:p>
            <a:r>
              <a:rPr lang="en-CA" dirty="0" smtClean="0"/>
              <a:t>Basic needs are what we NEED to survive.</a:t>
            </a:r>
          </a:p>
          <a:p>
            <a:endParaRPr lang="en-CA" dirty="0" smtClean="0"/>
          </a:p>
          <a:p>
            <a:r>
              <a:rPr lang="en-CA" dirty="0" smtClean="0"/>
              <a:t>Basic needs include:</a:t>
            </a:r>
          </a:p>
          <a:p>
            <a:endParaRPr lang="en-CA" dirty="0" smtClean="0"/>
          </a:p>
          <a:p>
            <a:r>
              <a:rPr lang="en-CA" dirty="0" smtClean="0"/>
              <a:t>1) food</a:t>
            </a:r>
          </a:p>
          <a:p>
            <a:r>
              <a:rPr lang="en-CA" dirty="0" smtClean="0"/>
              <a:t>2) clean water</a:t>
            </a:r>
          </a:p>
          <a:p>
            <a:r>
              <a:rPr lang="en-CA" dirty="0" smtClean="0"/>
              <a:t>3) health care</a:t>
            </a:r>
          </a:p>
          <a:p>
            <a:r>
              <a:rPr lang="en-CA" dirty="0" smtClean="0"/>
              <a:t>4) shelter</a:t>
            </a: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Economic</a:t>
            </a:r>
            <a:endParaRPr lang="en-CA" dirty="0"/>
          </a:p>
        </p:txBody>
      </p:sp>
      <p:sp>
        <p:nvSpPr>
          <p:cNvPr id="3" name="Content Placeholder 2"/>
          <p:cNvSpPr>
            <a:spLocks noGrp="1"/>
          </p:cNvSpPr>
          <p:nvPr>
            <p:ph sz="quarter" idx="1"/>
          </p:nvPr>
        </p:nvSpPr>
        <p:spPr/>
        <p:txBody>
          <a:bodyPr/>
          <a:lstStyle/>
          <a:p>
            <a:pPr marL="514350" indent="-514350">
              <a:buAutoNum type="arabicParenR"/>
            </a:pPr>
            <a:r>
              <a:rPr lang="en-CA" dirty="0" smtClean="0"/>
              <a:t>What is produced in a country.</a:t>
            </a:r>
          </a:p>
          <a:p>
            <a:pPr marL="514350" indent="-514350">
              <a:buAutoNum type="arabicParenR"/>
            </a:pPr>
            <a:endParaRPr lang="en-CA" dirty="0" smtClean="0"/>
          </a:p>
          <a:p>
            <a:pPr marL="514350" indent="-514350">
              <a:buAutoNum type="arabicParenR"/>
            </a:pPr>
            <a:r>
              <a:rPr lang="en-CA" dirty="0" smtClean="0"/>
              <a:t>The value of goods and services received from and provided to the rest of the world.</a:t>
            </a:r>
          </a:p>
          <a:p>
            <a:pPr marL="514350" indent="-514350">
              <a:buAutoNum type="arabicParenR"/>
            </a:pPr>
            <a:endParaRPr lang="en-CA" dirty="0" smtClean="0"/>
          </a:p>
          <a:p>
            <a:pPr marL="514350" indent="-514350">
              <a:buAutoNum type="arabicParenR"/>
            </a:pPr>
            <a:r>
              <a:rPr lang="en-CA" dirty="0" smtClean="0"/>
              <a:t>Development assistance to other countries.</a:t>
            </a:r>
          </a:p>
          <a:p>
            <a:pPr marL="514350" indent="-514350">
              <a:buAutoNum type="arabicParenR"/>
            </a:pPr>
            <a:endParaRPr lang="en-CA" dirty="0" smtClean="0"/>
          </a:p>
          <a:p>
            <a:pPr marL="514350" indent="-514350">
              <a:buAutoNum type="arabicParenR"/>
            </a:pPr>
            <a:r>
              <a:rPr lang="en-CA" dirty="0" smtClean="0"/>
              <a:t>National unemployment rate.</a:t>
            </a:r>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Environmental</a:t>
            </a:r>
            <a:endParaRPr lang="en-CA" dirty="0"/>
          </a:p>
        </p:txBody>
      </p:sp>
      <p:sp>
        <p:nvSpPr>
          <p:cNvPr id="3" name="Content Placeholder 2"/>
          <p:cNvSpPr>
            <a:spLocks noGrp="1"/>
          </p:cNvSpPr>
          <p:nvPr>
            <p:ph sz="quarter" idx="1"/>
          </p:nvPr>
        </p:nvSpPr>
        <p:spPr/>
        <p:txBody>
          <a:bodyPr/>
          <a:lstStyle/>
          <a:p>
            <a:pPr marL="514350" indent="-514350">
              <a:buAutoNum type="arabicParenR"/>
            </a:pPr>
            <a:r>
              <a:rPr lang="en-CA" dirty="0" smtClean="0"/>
              <a:t>Electricity consumption</a:t>
            </a:r>
          </a:p>
          <a:p>
            <a:pPr marL="514350" indent="-514350">
              <a:buAutoNum type="arabicParenR"/>
            </a:pPr>
            <a:endParaRPr lang="en-CA" dirty="0" smtClean="0"/>
          </a:p>
          <a:p>
            <a:pPr marL="514350" indent="-514350">
              <a:buAutoNum type="arabicParenR"/>
            </a:pPr>
            <a:r>
              <a:rPr lang="en-CA" dirty="0" smtClean="0"/>
              <a:t>Fuel consumption</a:t>
            </a:r>
          </a:p>
          <a:p>
            <a:pPr marL="514350" indent="-514350">
              <a:buAutoNum type="arabicParenR"/>
            </a:pPr>
            <a:endParaRPr lang="en-CA" dirty="0" smtClean="0"/>
          </a:p>
          <a:p>
            <a:pPr marL="514350" indent="-514350">
              <a:buAutoNum type="arabicParenR"/>
            </a:pPr>
            <a:r>
              <a:rPr lang="en-CA" dirty="0" smtClean="0"/>
              <a:t>Carbon dioxide emissions</a:t>
            </a:r>
          </a:p>
          <a:p>
            <a:pPr marL="514350" indent="-514350">
              <a:buAutoNum type="arabicParenR"/>
            </a:pPr>
            <a:endParaRPr lang="en-CA" dirty="0" smtClean="0"/>
          </a:p>
          <a:p>
            <a:pPr marL="514350" indent="-514350">
              <a:buAutoNum type="arabicParenR"/>
            </a:pPr>
            <a:r>
              <a:rPr lang="en-CA" dirty="0" smtClean="0"/>
              <a:t>Efforts to protect the environment</a:t>
            </a:r>
            <a:endParaRPr lang="en-C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Social</a:t>
            </a:r>
            <a:endParaRPr lang="en-CA" dirty="0"/>
          </a:p>
        </p:txBody>
      </p:sp>
      <p:sp>
        <p:nvSpPr>
          <p:cNvPr id="3" name="Content Placeholder 2"/>
          <p:cNvSpPr>
            <a:spLocks noGrp="1"/>
          </p:cNvSpPr>
          <p:nvPr>
            <p:ph sz="quarter" idx="1"/>
          </p:nvPr>
        </p:nvSpPr>
        <p:spPr/>
        <p:txBody>
          <a:bodyPr/>
          <a:lstStyle/>
          <a:p>
            <a:pPr marL="514350" indent="-514350">
              <a:buAutoNum type="arabicParenR"/>
            </a:pPr>
            <a:r>
              <a:rPr lang="en-CA" dirty="0" smtClean="0"/>
              <a:t>Health factors (nourishment, life expectancy, disease)</a:t>
            </a:r>
          </a:p>
          <a:p>
            <a:pPr marL="514350" indent="-514350">
              <a:buAutoNum type="arabicParenR"/>
            </a:pPr>
            <a:endParaRPr lang="en-CA" dirty="0" smtClean="0"/>
          </a:p>
          <a:p>
            <a:pPr marL="514350" indent="-514350">
              <a:buAutoNum type="arabicParenR"/>
            </a:pPr>
            <a:r>
              <a:rPr lang="en-CA" dirty="0" smtClean="0"/>
              <a:t>Educational factors (Literacy, required schooling, the amount of money spent on education)</a:t>
            </a:r>
          </a:p>
          <a:p>
            <a:pPr marL="514350" indent="-514350">
              <a:buAutoNum type="arabicParenR"/>
            </a:pPr>
            <a:endParaRPr lang="en-CA" dirty="0" smtClean="0"/>
          </a:p>
          <a:p>
            <a:pPr marL="514350" indent="-514350">
              <a:buAutoNum type="arabicParenR"/>
            </a:pPr>
            <a:r>
              <a:rPr lang="en-CA" dirty="0" smtClean="0"/>
              <a:t>Living conditions (water sources, sanitation facilities, crime, cell phone and internet)</a:t>
            </a:r>
          </a:p>
          <a:p>
            <a:pPr marL="514350" indent="-514350">
              <a:buAutoNum type="arabicParenR"/>
            </a:pP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quarter" idx="1"/>
          </p:nvPr>
        </p:nvSpPr>
        <p:spPr/>
        <p:txBody>
          <a:bodyPr>
            <a:normAutofit lnSpcReduction="10000"/>
          </a:bodyPr>
          <a:lstStyle/>
          <a:p>
            <a:r>
              <a:rPr lang="en-CA" dirty="0" smtClean="0"/>
              <a:t>If countries with high quality of life get most of their money from Tertiary Industry, where would countries with low quality of life would get their money from where?</a:t>
            </a:r>
          </a:p>
          <a:p>
            <a:endParaRPr lang="en-CA" dirty="0" smtClean="0"/>
          </a:p>
          <a:p>
            <a:r>
              <a:rPr lang="en-CA" dirty="0" smtClean="0"/>
              <a:t>This relates to the HDI.  Countries that score high on the HDI earn most of their money from Tertiary Industry</a:t>
            </a:r>
          </a:p>
          <a:p>
            <a:endParaRPr lang="en-CA" dirty="0" smtClean="0"/>
          </a:p>
          <a:p>
            <a:r>
              <a:rPr lang="en-CA" dirty="0" smtClean="0"/>
              <a:t>Countries that score low on the HDI, earn most from Primary Industry.</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Primary Industry and the HDI</a:t>
            </a:r>
            <a:endParaRPr lang="en-CA" dirty="0"/>
          </a:p>
        </p:txBody>
      </p:sp>
      <p:sp>
        <p:nvSpPr>
          <p:cNvPr id="3" name="Content Placeholder 2"/>
          <p:cNvSpPr>
            <a:spLocks noGrp="1"/>
          </p:cNvSpPr>
          <p:nvPr>
            <p:ph sz="quarter" idx="1"/>
          </p:nvPr>
        </p:nvSpPr>
        <p:spPr/>
        <p:txBody>
          <a:bodyPr/>
          <a:lstStyle/>
          <a:p>
            <a:r>
              <a:rPr lang="en-CA" dirty="0" smtClean="0"/>
              <a:t>There are few jobs available in developing countries.</a:t>
            </a:r>
          </a:p>
          <a:p>
            <a:endParaRPr lang="en-CA" dirty="0" smtClean="0"/>
          </a:p>
          <a:p>
            <a:r>
              <a:rPr lang="en-CA" dirty="0" smtClean="0"/>
              <a:t>Many workers depend on farming to feed themselves and their families.  </a:t>
            </a:r>
          </a:p>
          <a:p>
            <a:endParaRPr lang="en-CA" dirty="0" smtClean="0"/>
          </a:p>
          <a:p>
            <a:r>
              <a:rPr lang="en-CA" dirty="0" smtClean="0"/>
              <a:t>They use simple tools and work by hand.  </a:t>
            </a:r>
          </a:p>
          <a:p>
            <a:endParaRPr lang="en-CA" dirty="0" smtClean="0"/>
          </a:p>
          <a:p>
            <a:r>
              <a:rPr lang="en-CA" dirty="0" smtClean="0"/>
              <a:t>They often produce only enough food to feed their families.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Secondary Industry and HDI</a:t>
            </a:r>
            <a:endParaRPr lang="en-CA" dirty="0"/>
          </a:p>
        </p:txBody>
      </p:sp>
      <p:sp>
        <p:nvSpPr>
          <p:cNvPr id="3" name="Content Placeholder 2"/>
          <p:cNvSpPr>
            <a:spLocks noGrp="1"/>
          </p:cNvSpPr>
          <p:nvPr>
            <p:ph sz="quarter" idx="1"/>
          </p:nvPr>
        </p:nvSpPr>
        <p:spPr/>
        <p:txBody>
          <a:bodyPr/>
          <a:lstStyle/>
          <a:p>
            <a:r>
              <a:rPr lang="en-CA" dirty="0" smtClean="0"/>
              <a:t>Richer countries have a bigger choice of jobs because of secondary industries.</a:t>
            </a:r>
          </a:p>
          <a:p>
            <a:endParaRPr lang="en-CA" dirty="0" smtClean="0"/>
          </a:p>
          <a:p>
            <a:r>
              <a:rPr lang="en-CA" dirty="0" smtClean="0"/>
              <a:t>Richer countries have more money to invest in manufacturing and construction.  </a:t>
            </a:r>
          </a:p>
          <a:p>
            <a:endParaRPr lang="en-CA" dirty="0" smtClean="0"/>
          </a:p>
          <a:p>
            <a:r>
              <a:rPr lang="en-CA" dirty="0" smtClean="0"/>
              <a:t>Countries with less money cannot invest in manufacturing.  </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lnSpcReduction="10000"/>
          </a:bodyPr>
          <a:lstStyle/>
          <a:p>
            <a:r>
              <a:rPr lang="en-CA" dirty="0" smtClean="0"/>
              <a:t>Lower wages can be paid to people in some Asian countries and in Africa.  </a:t>
            </a:r>
          </a:p>
          <a:p>
            <a:endParaRPr lang="en-CA" dirty="0" smtClean="0"/>
          </a:p>
          <a:p>
            <a:r>
              <a:rPr lang="en-CA" dirty="0" smtClean="0"/>
              <a:t>This is called outsourcing and has attracted major international corporations like Nike in recent years.  </a:t>
            </a:r>
          </a:p>
          <a:p>
            <a:endParaRPr lang="en-CA" dirty="0" smtClean="0"/>
          </a:p>
          <a:p>
            <a:r>
              <a:rPr lang="en-CA" dirty="0" smtClean="0"/>
              <a:t>It allows them to produce goods in less developed countries to keep costs low.</a:t>
            </a:r>
          </a:p>
          <a:p>
            <a:endParaRPr lang="en-CA" dirty="0" smtClean="0"/>
          </a:p>
          <a:p>
            <a:r>
              <a:rPr lang="en-CA" dirty="0" smtClean="0"/>
              <a:t>Lower costs equals higher profits.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Tertiary Industries and the HDI</a:t>
            </a:r>
            <a:endParaRPr lang="en-CA" dirty="0"/>
          </a:p>
        </p:txBody>
      </p:sp>
      <p:sp>
        <p:nvSpPr>
          <p:cNvPr id="3" name="Content Placeholder 2"/>
          <p:cNvSpPr>
            <a:spLocks noGrp="1"/>
          </p:cNvSpPr>
          <p:nvPr>
            <p:ph sz="quarter" idx="1"/>
          </p:nvPr>
        </p:nvSpPr>
        <p:spPr/>
        <p:txBody>
          <a:bodyPr>
            <a:normAutofit lnSpcReduction="10000"/>
          </a:bodyPr>
          <a:lstStyle/>
          <a:p>
            <a:r>
              <a:rPr lang="en-CA" dirty="0" smtClean="0"/>
              <a:t>People who live in countries with lower quality of life have low income levels.</a:t>
            </a:r>
          </a:p>
          <a:p>
            <a:endParaRPr lang="en-CA" dirty="0" smtClean="0"/>
          </a:p>
          <a:p>
            <a:r>
              <a:rPr lang="en-CA" dirty="0" smtClean="0"/>
              <a:t>This means that people do not have money to spend on goods.  </a:t>
            </a:r>
          </a:p>
          <a:p>
            <a:endParaRPr lang="en-CA" dirty="0" smtClean="0"/>
          </a:p>
          <a:p>
            <a:r>
              <a:rPr lang="en-CA" dirty="0" smtClean="0"/>
              <a:t>This means people do not demand services.</a:t>
            </a:r>
          </a:p>
          <a:p>
            <a:endParaRPr lang="en-CA" dirty="0" smtClean="0"/>
          </a:p>
          <a:p>
            <a:r>
              <a:rPr lang="en-CA" dirty="0" smtClean="0"/>
              <a:t>Therefore, there are few tertiary industries in less developed countries.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 RICHER OR POORER...</a:t>
            </a:r>
            <a:endParaRPr lang="en-CA" dirty="0"/>
          </a:p>
        </p:txBody>
      </p:sp>
      <p:sp>
        <p:nvSpPr>
          <p:cNvPr id="3" name="Content Placeholder 2"/>
          <p:cNvSpPr>
            <a:spLocks noGrp="1"/>
          </p:cNvSpPr>
          <p:nvPr>
            <p:ph sz="quarter" idx="1"/>
          </p:nvPr>
        </p:nvSpPr>
        <p:spPr/>
        <p:txBody>
          <a:bodyPr/>
          <a:lstStyle/>
          <a:p>
            <a:r>
              <a:rPr lang="en-CA" dirty="0" smtClean="0"/>
              <a:t>It is no secret that there are rich countries and poor countries.</a:t>
            </a:r>
          </a:p>
          <a:p>
            <a:endParaRPr lang="en-CA" dirty="0" smtClean="0"/>
          </a:p>
          <a:p>
            <a:r>
              <a:rPr lang="en-CA" dirty="0" smtClean="0"/>
              <a:t>But what makes a country poor?</a:t>
            </a:r>
          </a:p>
          <a:p>
            <a:endParaRPr lang="en-CA" dirty="0" smtClean="0"/>
          </a:p>
          <a:p>
            <a:r>
              <a:rPr lang="en-CA" dirty="0" smtClean="0"/>
              <a:t>What makes a country rich?</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Who decides???</a:t>
            </a:r>
            <a:endParaRPr lang="en-CA" dirty="0"/>
          </a:p>
        </p:txBody>
      </p:sp>
      <p:sp>
        <p:nvSpPr>
          <p:cNvPr id="3" name="Content Placeholder 2"/>
          <p:cNvSpPr>
            <a:spLocks noGrp="1"/>
          </p:cNvSpPr>
          <p:nvPr>
            <p:ph sz="quarter" idx="1"/>
          </p:nvPr>
        </p:nvSpPr>
        <p:spPr/>
        <p:txBody>
          <a:bodyPr/>
          <a:lstStyle/>
          <a:p>
            <a:r>
              <a:rPr lang="en-CA" dirty="0" smtClean="0"/>
              <a:t>Economic systems are different everywhere and at different times.  Decisions can be made by:</a:t>
            </a:r>
          </a:p>
          <a:p>
            <a:endParaRPr lang="en-CA" dirty="0" smtClean="0"/>
          </a:p>
          <a:p>
            <a:r>
              <a:rPr lang="en-CA" dirty="0" smtClean="0"/>
              <a:t>The government</a:t>
            </a:r>
          </a:p>
          <a:p>
            <a:r>
              <a:rPr lang="en-CA" dirty="0" smtClean="0"/>
              <a:t>Industries and businesses in the country</a:t>
            </a:r>
          </a:p>
          <a:p>
            <a:r>
              <a:rPr lang="en-CA" dirty="0" smtClean="0"/>
              <a:t>Institutions that are important, such as human rights or environmental groups</a:t>
            </a:r>
          </a:p>
          <a:p>
            <a:r>
              <a:rPr lang="en-CA" dirty="0" smtClean="0"/>
              <a:t>Individuals in the economic system</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NEEDS are very different from WANTS</a:t>
            </a:r>
          </a:p>
          <a:p>
            <a:endParaRPr lang="en-CA" dirty="0" smtClean="0"/>
          </a:p>
          <a:p>
            <a:r>
              <a:rPr lang="en-CA" dirty="0" smtClean="0"/>
              <a:t>Wants include things like:</a:t>
            </a:r>
          </a:p>
          <a:p>
            <a:endParaRPr lang="en-CA" dirty="0" smtClean="0"/>
          </a:p>
          <a:p>
            <a:pPr marL="514350" indent="-514350">
              <a:buAutoNum type="arabicParenR"/>
            </a:pPr>
            <a:r>
              <a:rPr lang="en-CA" dirty="0" smtClean="0"/>
              <a:t>Video games</a:t>
            </a:r>
          </a:p>
          <a:p>
            <a:pPr marL="514350" indent="-514350">
              <a:buAutoNum type="arabicParenR"/>
            </a:pPr>
            <a:r>
              <a:rPr lang="en-CA" dirty="0" smtClean="0"/>
              <a:t>Fast Food</a:t>
            </a:r>
          </a:p>
          <a:p>
            <a:pPr marL="514350" indent="-514350">
              <a:buAutoNum type="arabicParenR"/>
            </a:pPr>
            <a:r>
              <a:rPr lang="en-CA" dirty="0" smtClean="0"/>
              <a:t>iPods</a:t>
            </a:r>
          </a:p>
          <a:p>
            <a:pPr marL="514350" indent="-514350">
              <a:buAutoNum type="arabicParenR"/>
            </a:pPr>
            <a:r>
              <a:rPr lang="en-CA" dirty="0" smtClean="0"/>
              <a:t>Computers</a:t>
            </a:r>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Are all people in rich countries “rich”?</a:t>
            </a:r>
          </a:p>
          <a:p>
            <a:endParaRPr lang="en-CA" dirty="0" smtClean="0"/>
          </a:p>
          <a:p>
            <a:r>
              <a:rPr lang="en-CA" dirty="0" smtClean="0"/>
              <a:t>Are all people in poor countries “poor”?</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quarter" idx="1"/>
          </p:nvPr>
        </p:nvSpPr>
        <p:spPr/>
        <p:txBody>
          <a:bodyPr/>
          <a:lstStyle/>
          <a:p>
            <a:r>
              <a:rPr lang="en-CA" dirty="0" smtClean="0"/>
              <a:t>Is it fair that some countries have so much and others have so little?</a:t>
            </a:r>
          </a:p>
          <a:p>
            <a:endParaRPr lang="en-CA" dirty="0" smtClean="0"/>
          </a:p>
          <a:p>
            <a:r>
              <a:rPr lang="en-CA" dirty="0" smtClean="0"/>
              <a:t>All countries have economic resources.  They all have land, labour, capital, and technology.  Not ALL countries have an equal share of the resources and not all countries organize their resources in the same 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Remember GDP?  This is an average of all the wealth in a country.  It is all the money in one year divided by all the people in the country.</a:t>
            </a:r>
          </a:p>
          <a:p>
            <a:endParaRPr lang="en-CA" dirty="0" smtClean="0"/>
          </a:p>
          <a:p>
            <a:r>
              <a:rPr lang="en-CA" dirty="0" smtClean="0"/>
              <a:t>What are the problems with this method?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HDI COMPARISONS</a:t>
            </a:r>
            <a:endParaRPr lang="en-CA" dirty="0"/>
          </a:p>
        </p:txBody>
      </p:sp>
      <p:sp>
        <p:nvSpPr>
          <p:cNvPr id="3" name="Content Placeholder 2"/>
          <p:cNvSpPr>
            <a:spLocks noGrp="1"/>
          </p:cNvSpPr>
          <p:nvPr>
            <p:ph sz="quarter" idx="1"/>
          </p:nvPr>
        </p:nvSpPr>
        <p:spPr/>
        <p:txBody>
          <a:bodyPr/>
          <a:lstStyle/>
          <a:p>
            <a:r>
              <a:rPr lang="en-CA" dirty="0" smtClean="0"/>
              <a:t>Today you will use the atlas and the charts provided to find a pattern with quality of life.</a:t>
            </a:r>
          </a:p>
          <a:p>
            <a:endParaRPr lang="en-CA" dirty="0" smtClean="0"/>
          </a:p>
          <a:p>
            <a:r>
              <a:rPr lang="en-CA" dirty="0" smtClean="0"/>
              <a:t>You will need coloured pencils or crayons for class today.</a:t>
            </a:r>
          </a:p>
          <a:p>
            <a:endParaRPr lang="en-CA" dirty="0" smtClean="0"/>
          </a:p>
          <a:p>
            <a:r>
              <a:rPr lang="en-CA" dirty="0" smtClean="0"/>
              <a:t>Follow the directions on the handouts provided.  You have the whole class to complete the task and must submit the map and final question for a mark out of 20.</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Can Rich Countries Do?</a:t>
            </a:r>
            <a:endParaRPr lang="en-CA" dirty="0"/>
          </a:p>
        </p:txBody>
      </p:sp>
      <p:sp>
        <p:nvSpPr>
          <p:cNvPr id="3" name="Content Placeholder 2"/>
          <p:cNvSpPr>
            <a:spLocks noGrp="1"/>
          </p:cNvSpPr>
          <p:nvPr>
            <p:ph sz="quarter" idx="1"/>
          </p:nvPr>
        </p:nvSpPr>
        <p:spPr/>
        <p:txBody>
          <a:bodyPr/>
          <a:lstStyle/>
          <a:p>
            <a:r>
              <a:rPr lang="en-CA" dirty="0" smtClean="0"/>
              <a:t>Wealthy countries offer AID to poorer countries to help them establish services that are vital to a good quality of life.</a:t>
            </a:r>
          </a:p>
          <a:p>
            <a:endParaRPr lang="en-CA" dirty="0" smtClean="0"/>
          </a:p>
          <a:p>
            <a:r>
              <a:rPr lang="en-CA" dirty="0" smtClean="0"/>
              <a:t>This AID assists in helping poorer countries invest in various projects in their country.</a:t>
            </a:r>
          </a:p>
          <a:p>
            <a:endParaRPr lang="en-CA" dirty="0" smtClean="0"/>
          </a:p>
          <a:p>
            <a:r>
              <a:rPr lang="en-CA" dirty="0" smtClean="0"/>
              <a:t>Ensuring countries have good drinking water is a major type of AID wealthy countries provide.</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solidFill>
                  <a:srgbClr val="CC0066"/>
                </a:solidFill>
              </a:rPr>
              <a:t>Short term aid </a:t>
            </a:r>
            <a:r>
              <a:rPr lang="en-CA" dirty="0" smtClean="0"/>
              <a:t>helps with food shortages and is temporary.</a:t>
            </a:r>
          </a:p>
          <a:p>
            <a:endParaRPr lang="en-CA" dirty="0" smtClean="0"/>
          </a:p>
          <a:p>
            <a:r>
              <a:rPr lang="en-CA" dirty="0" smtClean="0">
                <a:solidFill>
                  <a:srgbClr val="CC0066"/>
                </a:solidFill>
              </a:rPr>
              <a:t>Long term aid </a:t>
            </a:r>
            <a:r>
              <a:rPr lang="en-CA" dirty="0" smtClean="0"/>
              <a:t>helps build health clinics and schools, help with water supply and developing more effective farming techniques.</a:t>
            </a:r>
            <a:endParaRPr lang="en-C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Problems With Aid</a:t>
            </a:r>
            <a:endParaRPr lang="en-CA" dirty="0"/>
          </a:p>
        </p:txBody>
      </p:sp>
      <p:sp>
        <p:nvSpPr>
          <p:cNvPr id="3" name="Content Placeholder 2"/>
          <p:cNvSpPr>
            <a:spLocks noGrp="1"/>
          </p:cNvSpPr>
          <p:nvPr>
            <p:ph sz="quarter" idx="1"/>
          </p:nvPr>
        </p:nvSpPr>
        <p:spPr/>
        <p:txBody>
          <a:bodyPr/>
          <a:lstStyle/>
          <a:p>
            <a:r>
              <a:rPr lang="en-CA" dirty="0" smtClean="0"/>
              <a:t>Providing aid to a less developed country is not always easy.</a:t>
            </a:r>
          </a:p>
          <a:p>
            <a:endParaRPr lang="en-CA" dirty="0" smtClean="0"/>
          </a:p>
          <a:p>
            <a:r>
              <a:rPr lang="en-CA" dirty="0" smtClean="0"/>
              <a:t>If a receiving country is corrupt, the aid may not reach those who need it most.</a:t>
            </a:r>
          </a:p>
          <a:p>
            <a:endParaRPr lang="en-CA" dirty="0" smtClean="0"/>
          </a:p>
          <a:p>
            <a:r>
              <a:rPr lang="en-CA" dirty="0" smtClean="0"/>
              <a:t>Or, the transport facilities to move aid to those in need may not be adequate.</a:t>
            </a:r>
            <a:endParaRPr lang="en-C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AID Agencies</a:t>
            </a:r>
            <a:endParaRPr lang="en-CA" dirty="0"/>
          </a:p>
        </p:txBody>
      </p:sp>
      <p:sp>
        <p:nvSpPr>
          <p:cNvPr id="3" name="Content Placeholder 2"/>
          <p:cNvSpPr>
            <a:spLocks noGrp="1"/>
          </p:cNvSpPr>
          <p:nvPr>
            <p:ph sz="quarter" idx="1"/>
          </p:nvPr>
        </p:nvSpPr>
        <p:spPr/>
        <p:txBody>
          <a:bodyPr/>
          <a:lstStyle/>
          <a:p>
            <a:r>
              <a:rPr lang="en-CA" dirty="0" smtClean="0"/>
              <a:t>There are many types of AID agencies in Canada and around the world.</a:t>
            </a:r>
          </a:p>
          <a:p>
            <a:endParaRPr lang="en-CA" dirty="0" smtClean="0"/>
          </a:p>
          <a:p>
            <a:r>
              <a:rPr lang="en-CA" dirty="0" smtClean="0"/>
              <a:t>Red Crescent, CIDA (Canada International Development Agency), </a:t>
            </a:r>
            <a:r>
              <a:rPr lang="en-CA" dirty="0" err="1" smtClean="0"/>
              <a:t>Unicef</a:t>
            </a:r>
            <a:r>
              <a:rPr lang="en-CA" dirty="0" smtClean="0"/>
              <a:t>, Amnesty International etc., all raise and donate money to various projects around the world.</a:t>
            </a:r>
          </a:p>
          <a:p>
            <a:endParaRPr lang="en-CA" dirty="0" smtClean="0"/>
          </a:p>
          <a:p>
            <a:pPr>
              <a:buNone/>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CIDA</a:t>
            </a:r>
            <a:endParaRPr lang="en-CA" dirty="0"/>
          </a:p>
        </p:txBody>
      </p:sp>
      <p:sp>
        <p:nvSpPr>
          <p:cNvPr id="3" name="Content Placeholder 2"/>
          <p:cNvSpPr>
            <a:spLocks noGrp="1"/>
          </p:cNvSpPr>
          <p:nvPr>
            <p:ph sz="quarter" idx="1"/>
          </p:nvPr>
        </p:nvSpPr>
        <p:spPr/>
        <p:txBody>
          <a:bodyPr/>
          <a:lstStyle/>
          <a:p>
            <a:r>
              <a:rPr lang="en-CA" dirty="0" smtClean="0"/>
              <a:t>Goal = to actively reduce poverty by promoting the economic and social well-being of less developed countries around the world.  </a:t>
            </a:r>
            <a:endParaRPr lang="en-C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a:t>
            </a:r>
            <a:endParaRPr lang="en-CA" dirty="0"/>
          </a:p>
        </p:txBody>
      </p:sp>
      <p:sp>
        <p:nvSpPr>
          <p:cNvPr id="3" name="Content Placeholder 2"/>
          <p:cNvSpPr>
            <a:spLocks noGrp="1"/>
          </p:cNvSpPr>
          <p:nvPr>
            <p:ph sz="quarter" idx="1"/>
          </p:nvPr>
        </p:nvSpPr>
        <p:spPr/>
        <p:txBody>
          <a:bodyPr/>
          <a:lstStyle/>
          <a:p>
            <a:r>
              <a:rPr lang="en-CA" dirty="0" smtClean="0"/>
              <a:t>Development begins with meeting the most basic human needs.</a:t>
            </a:r>
          </a:p>
          <a:p>
            <a:pPr>
              <a:buNone/>
            </a:pPr>
            <a:endParaRPr lang="en-CA" dirty="0" smtClean="0"/>
          </a:p>
          <a:p>
            <a:pPr marL="514350" indent="-514350">
              <a:buAutoNum type="arabicParenR"/>
            </a:pPr>
            <a:r>
              <a:rPr lang="en-CA" dirty="0" smtClean="0"/>
              <a:t>Food </a:t>
            </a:r>
          </a:p>
          <a:p>
            <a:pPr marL="514350" indent="-514350">
              <a:buAutoNum type="arabicParenR"/>
            </a:pPr>
            <a:r>
              <a:rPr lang="en-CA" dirty="0" smtClean="0"/>
              <a:t>Clean water</a:t>
            </a:r>
          </a:p>
          <a:p>
            <a:pPr marL="514350" indent="-514350">
              <a:buAutoNum type="arabicParenR"/>
            </a:pPr>
            <a:r>
              <a:rPr lang="en-CA" dirty="0" smtClean="0"/>
              <a:t>Good health</a:t>
            </a:r>
          </a:p>
          <a:p>
            <a:pPr marL="514350" indent="-514350">
              <a:buAutoNum type="arabicParenR"/>
            </a:pPr>
            <a:r>
              <a:rPr lang="en-CA" dirty="0" smtClean="0"/>
              <a:t>Shelter</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Standard of Living</a:t>
            </a:r>
            <a:endParaRPr lang="en-CA" dirty="0"/>
          </a:p>
        </p:txBody>
      </p:sp>
      <p:sp>
        <p:nvSpPr>
          <p:cNvPr id="3" name="Content Placeholder 2"/>
          <p:cNvSpPr>
            <a:spLocks noGrp="1"/>
          </p:cNvSpPr>
          <p:nvPr>
            <p:ph sz="quarter" idx="1"/>
          </p:nvPr>
        </p:nvSpPr>
        <p:spPr/>
        <p:txBody>
          <a:bodyPr/>
          <a:lstStyle/>
          <a:p>
            <a:r>
              <a:rPr lang="en-CA" dirty="0" smtClean="0"/>
              <a:t>Quality of life are the extent to which both our needs and wants are satisfied.</a:t>
            </a:r>
          </a:p>
          <a:p>
            <a:endParaRPr lang="en-CA" dirty="0" smtClean="0"/>
          </a:p>
          <a:p>
            <a:r>
              <a:rPr lang="en-CA" dirty="0" smtClean="0">
                <a:solidFill>
                  <a:srgbClr val="CC0066"/>
                </a:solidFill>
              </a:rPr>
              <a:t>Standard of Living</a:t>
            </a:r>
            <a:r>
              <a:rPr lang="en-CA" dirty="0" smtClean="0"/>
              <a:t> is the physical comfort determined by the number and quality of goods and services available to us. </a:t>
            </a:r>
            <a:endParaRPr lang="en-C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lnSpcReduction="10000"/>
          </a:bodyPr>
          <a:lstStyle/>
          <a:p>
            <a:r>
              <a:rPr lang="en-CA" dirty="0" smtClean="0"/>
              <a:t>The balance of wealth in the world is unequal and unfair.  Two factors affect this inequality:</a:t>
            </a:r>
          </a:p>
          <a:p>
            <a:endParaRPr lang="en-CA" dirty="0" smtClean="0"/>
          </a:p>
          <a:p>
            <a:pPr marL="514350" indent="-514350">
              <a:buAutoNum type="arabicParenR"/>
            </a:pPr>
            <a:r>
              <a:rPr lang="en-CA" dirty="0" smtClean="0"/>
              <a:t>More developed countries are in temperate areas of the world.  These areas are well suited for agriculture and do not experience extreme climate.</a:t>
            </a:r>
          </a:p>
          <a:p>
            <a:pPr marL="514350" indent="-514350">
              <a:buAutoNum type="arabicParenR"/>
            </a:pPr>
            <a:endParaRPr lang="en-CA" dirty="0" smtClean="0"/>
          </a:p>
          <a:p>
            <a:pPr marL="514350" indent="-514350">
              <a:buAutoNum type="arabicParenR"/>
            </a:pPr>
            <a:r>
              <a:rPr lang="en-CA" dirty="0" smtClean="0"/>
              <a:t>The less developed countries were colonized by European countries.  This limited economic opportunity for them, but, enhanced the European opportunities.</a:t>
            </a:r>
          </a:p>
          <a:p>
            <a:pPr marL="514350" indent="-514350">
              <a:buAutoNum type="arabicParenR"/>
            </a:pPr>
            <a:endParaRPr lang="en-CA" dirty="0" smtClean="0"/>
          </a:p>
          <a:p>
            <a:pPr marL="514350" indent="-514350">
              <a:buAutoNum type="arabicParenR"/>
            </a:pPr>
            <a:endParaRPr lang="en-C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There are positives though...</a:t>
            </a:r>
          </a:p>
          <a:p>
            <a:endParaRPr lang="en-CA" dirty="0" smtClean="0"/>
          </a:p>
          <a:p>
            <a:pPr marL="514350" indent="-514350">
              <a:buAutoNum type="arabicParenR"/>
            </a:pPr>
            <a:r>
              <a:rPr lang="en-CA" dirty="0" smtClean="0"/>
              <a:t>Poverty is decreasing worldwide.</a:t>
            </a:r>
          </a:p>
          <a:p>
            <a:pPr marL="514350" indent="-514350">
              <a:buAutoNum type="arabicParenR"/>
            </a:pPr>
            <a:endParaRPr lang="en-CA" dirty="0" smtClean="0"/>
          </a:p>
          <a:p>
            <a:pPr marL="514350" indent="-514350">
              <a:buAutoNum type="arabicParenR"/>
            </a:pPr>
            <a:r>
              <a:rPr lang="en-CA" dirty="0" smtClean="0"/>
              <a:t>The literacy rate is higher than ever (82%)</a:t>
            </a:r>
          </a:p>
          <a:p>
            <a:pPr marL="514350" indent="-514350">
              <a:buAutoNum type="arabicParenR"/>
            </a:pPr>
            <a:endParaRPr lang="en-CA" dirty="0" smtClean="0"/>
          </a:p>
          <a:p>
            <a:pPr marL="514350" indent="-514350">
              <a:buAutoNum type="arabicParenR"/>
            </a:pPr>
            <a:r>
              <a:rPr lang="en-CA" dirty="0" smtClean="0"/>
              <a:t>Life expectancy is increasing with world rate of 65 years.</a:t>
            </a:r>
          </a:p>
          <a:p>
            <a:pPr marL="514350" indent="-514350">
              <a:buNone/>
            </a:pPr>
            <a:endParaRPr lang="en-C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Still, there are areas that need improvement:</a:t>
            </a:r>
          </a:p>
          <a:p>
            <a:pPr>
              <a:buNone/>
            </a:pPr>
            <a:endParaRPr lang="en-CA" dirty="0" smtClean="0"/>
          </a:p>
          <a:p>
            <a:pPr marL="514350" indent="-514350">
              <a:buAutoNum type="arabicParenR"/>
            </a:pPr>
            <a:r>
              <a:rPr lang="en-CA" dirty="0" smtClean="0"/>
              <a:t>Too many people have insufficient health care.</a:t>
            </a:r>
          </a:p>
          <a:p>
            <a:pPr marL="514350" indent="-514350">
              <a:buAutoNum type="arabicParenR"/>
            </a:pPr>
            <a:endParaRPr lang="en-CA" dirty="0" smtClean="0"/>
          </a:p>
          <a:p>
            <a:pPr marL="514350" indent="-514350">
              <a:buAutoNum type="arabicParenR"/>
            </a:pPr>
            <a:r>
              <a:rPr lang="en-CA" dirty="0" smtClean="0"/>
              <a:t>Lack of formal education in schools.</a:t>
            </a:r>
          </a:p>
          <a:p>
            <a:pPr marL="514350" indent="-514350">
              <a:buAutoNum type="arabicParenR"/>
            </a:pPr>
            <a:endParaRPr lang="en-CA" dirty="0" smtClean="0"/>
          </a:p>
          <a:p>
            <a:pPr marL="514350" indent="-514350">
              <a:buAutoNum type="arabicParenR"/>
            </a:pPr>
            <a:r>
              <a:rPr lang="en-CA" dirty="0" smtClean="0"/>
              <a:t>People have insufficient money.</a:t>
            </a:r>
          </a:p>
          <a:p>
            <a:pPr marL="514350" indent="-514350">
              <a:buAutoNum type="arabicParenR"/>
            </a:pPr>
            <a:endParaRPr lang="en-CA" dirty="0" smtClean="0"/>
          </a:p>
          <a:p>
            <a:pPr marL="514350" indent="-514350">
              <a:buAutoNum type="arabicParenR"/>
            </a:pPr>
            <a:r>
              <a:rPr lang="en-CA" dirty="0" smtClean="0"/>
              <a:t>Starvation.</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Some countries seem to have high standards of living, like Canada and the United States.</a:t>
            </a:r>
          </a:p>
          <a:p>
            <a:endParaRPr lang="en-CA" dirty="0" smtClean="0"/>
          </a:p>
          <a:p>
            <a:r>
              <a:rPr lang="en-CA" dirty="0" smtClean="0"/>
              <a:t>But, simply by stating that a country has a high standard of living ignores 2 important facts.</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pPr marL="514350" indent="-514350">
              <a:buAutoNum type="arabicParenR"/>
            </a:pPr>
            <a:r>
              <a:rPr lang="en-CA" dirty="0" smtClean="0"/>
              <a:t>Not all people in a country have the same standard of living.  </a:t>
            </a:r>
          </a:p>
          <a:p>
            <a:pPr marL="514350" indent="-514350">
              <a:buAutoNum type="arabicParenR"/>
            </a:pPr>
            <a:endParaRPr lang="en-CA" dirty="0" smtClean="0"/>
          </a:p>
          <a:p>
            <a:pPr marL="514350" indent="-514350">
              <a:buAutoNum type="arabicParenR"/>
            </a:pPr>
            <a:r>
              <a:rPr lang="en-CA" dirty="0" smtClean="0"/>
              <a:t>Standard of living of a country does not determine the factors influencing the quality of life for its people.  </a:t>
            </a:r>
            <a:r>
              <a:rPr lang="en-CA" dirty="0" smtClean="0">
                <a:solidFill>
                  <a:srgbClr val="CC0066"/>
                </a:solidFill>
              </a:rPr>
              <a:t>Examples include pollution and overcrowding.</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Therefore, standard of living is only a partial measure of quality of life.</a:t>
            </a:r>
          </a:p>
          <a:p>
            <a:endParaRPr lang="en-CA" dirty="0" smtClean="0"/>
          </a:p>
          <a:p>
            <a:r>
              <a:rPr lang="en-CA" dirty="0" smtClean="0"/>
              <a:t>There are other factors that determine quality of life including:</a:t>
            </a:r>
          </a:p>
          <a:p>
            <a:endParaRPr lang="en-CA" dirty="0" smtClean="0"/>
          </a:p>
          <a:p>
            <a:pPr marL="514350" indent="-514350">
              <a:buAutoNum type="arabicParenR"/>
            </a:pPr>
            <a:r>
              <a:rPr lang="en-CA" dirty="0" smtClean="0"/>
              <a:t>Government</a:t>
            </a:r>
          </a:p>
          <a:p>
            <a:pPr marL="514350" indent="-514350">
              <a:buAutoNum type="arabicParenR"/>
            </a:pPr>
            <a:r>
              <a:rPr lang="en-CA" dirty="0" smtClean="0"/>
              <a:t>Schools</a:t>
            </a:r>
          </a:p>
          <a:p>
            <a:pPr marL="514350" indent="-514350">
              <a:buAutoNum type="arabicParenR"/>
            </a:pPr>
            <a:r>
              <a:rPr lang="en-CA" dirty="0" smtClean="0"/>
              <a:t>Recreational Facilities</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Do We Get our Stuff??</a:t>
            </a:r>
            <a:endParaRPr lang="en-CA" dirty="0"/>
          </a:p>
        </p:txBody>
      </p:sp>
      <p:sp>
        <p:nvSpPr>
          <p:cNvPr id="3" name="Content Placeholder 2"/>
          <p:cNvSpPr>
            <a:spLocks noGrp="1"/>
          </p:cNvSpPr>
          <p:nvPr>
            <p:ph sz="quarter" idx="1"/>
          </p:nvPr>
        </p:nvSpPr>
        <p:spPr/>
        <p:txBody>
          <a:bodyPr/>
          <a:lstStyle/>
          <a:p>
            <a:r>
              <a:rPr lang="en-CA" dirty="0" smtClean="0"/>
              <a:t>There are three levels of industry.  Not all countries have all three levels.  There is a direct relationship between the level of industry and the overall quality of life.</a:t>
            </a:r>
          </a:p>
          <a:p>
            <a:endParaRPr lang="en-CA" dirty="0" smtClean="0"/>
          </a:p>
          <a:p>
            <a:r>
              <a:rPr lang="en-CA" dirty="0" smtClean="0"/>
              <a:t>Remember, standard of living is the access to goods and products...</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Primary Industries</a:t>
            </a:r>
            <a:endParaRPr lang="en-CA" dirty="0"/>
          </a:p>
        </p:txBody>
      </p:sp>
      <p:sp>
        <p:nvSpPr>
          <p:cNvPr id="3" name="Content Placeholder 2"/>
          <p:cNvSpPr>
            <a:spLocks noGrp="1"/>
          </p:cNvSpPr>
          <p:nvPr>
            <p:ph sz="quarter" idx="1"/>
          </p:nvPr>
        </p:nvSpPr>
        <p:spPr>
          <a:xfrm>
            <a:off x="640080" y="1449288"/>
            <a:ext cx="8503920" cy="4572000"/>
          </a:xfrm>
        </p:spPr>
        <p:txBody>
          <a:bodyPr/>
          <a:lstStyle/>
          <a:p>
            <a:r>
              <a:rPr lang="en-CA" dirty="0" smtClean="0"/>
              <a:t>Primary industries are the first step in making goods we need and use.  </a:t>
            </a:r>
          </a:p>
          <a:p>
            <a:endParaRPr lang="en-CA" dirty="0" smtClean="0"/>
          </a:p>
          <a:p>
            <a:r>
              <a:rPr lang="en-CA" dirty="0" smtClean="0"/>
              <a:t>Many jobs in primary industries are taking materials out of the earth to be used to manufacture goods.</a:t>
            </a:r>
          </a:p>
          <a:p>
            <a:endParaRPr lang="en-CA" dirty="0" smtClean="0"/>
          </a:p>
          <a:p>
            <a:r>
              <a:rPr lang="en-CA" dirty="0" smtClean="0"/>
              <a:t>Examples would be: mining, fishing or forestry.</a:t>
            </a:r>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153</TotalTime>
  <Words>1595</Words>
  <Application>Microsoft Office PowerPoint</Application>
  <PresentationFormat>On-screen Show (4:3)</PresentationFormat>
  <Paragraphs>239</Paragraphs>
  <Slides>42</Slides>
  <Notes>0</Notes>
  <HiddenSlides>0</HiddenSlides>
  <MMClips>0</MMClips>
  <ScaleCrop>false</ScaleCrop>
  <HeadingPairs>
    <vt:vector size="6" baseType="variant">
      <vt:variant>
        <vt:lpstr>Theme</vt:lpstr>
      </vt:variant>
      <vt:variant>
        <vt:i4>1</vt:i4>
      </vt:variant>
      <vt:variant>
        <vt:lpstr>Slide Titles</vt:lpstr>
      </vt:variant>
      <vt:variant>
        <vt:i4>42</vt:i4>
      </vt:variant>
      <vt:variant>
        <vt:lpstr>Custom Shows</vt:lpstr>
      </vt:variant>
      <vt:variant>
        <vt:i4>1</vt:i4>
      </vt:variant>
    </vt:vector>
  </HeadingPairs>
  <TitlesOfParts>
    <vt:vector size="44" baseType="lpstr">
      <vt:lpstr>Civic</vt:lpstr>
      <vt:lpstr>Quality of Life</vt:lpstr>
      <vt:lpstr>Basic Needs</vt:lpstr>
      <vt:lpstr>Slide 3</vt:lpstr>
      <vt:lpstr>Standard of Living</vt:lpstr>
      <vt:lpstr>Slide 5</vt:lpstr>
      <vt:lpstr>Slide 6</vt:lpstr>
      <vt:lpstr>Slide 7</vt:lpstr>
      <vt:lpstr>How Do We Get our Stuff??</vt:lpstr>
      <vt:lpstr>Primary Industries</vt:lpstr>
      <vt:lpstr>Primary Industries</vt:lpstr>
      <vt:lpstr>Secondary Industries</vt:lpstr>
      <vt:lpstr>How a Desk is Made...</vt:lpstr>
      <vt:lpstr>Tertiary Industries</vt:lpstr>
      <vt:lpstr>Tertiary Industries</vt:lpstr>
      <vt:lpstr>Think A Moment</vt:lpstr>
      <vt:lpstr>Gross Domestic Product</vt:lpstr>
      <vt:lpstr>Human Development</vt:lpstr>
      <vt:lpstr>Human Development Index</vt:lpstr>
      <vt:lpstr>Political and Military</vt:lpstr>
      <vt:lpstr>Economic</vt:lpstr>
      <vt:lpstr>Environmental</vt:lpstr>
      <vt:lpstr>Social</vt:lpstr>
      <vt:lpstr>Slide 23</vt:lpstr>
      <vt:lpstr>Primary Industry and the HDI</vt:lpstr>
      <vt:lpstr>Secondary Industry and HDI</vt:lpstr>
      <vt:lpstr>Slide 26</vt:lpstr>
      <vt:lpstr>Tertiary Industries and the HDI</vt:lpstr>
      <vt:lpstr>FOR RICHER OR POORER...</vt:lpstr>
      <vt:lpstr>Who decides???</vt:lpstr>
      <vt:lpstr>Slide 30</vt:lpstr>
      <vt:lpstr>Slide 31</vt:lpstr>
      <vt:lpstr>Slide 32</vt:lpstr>
      <vt:lpstr>HDI COMPARISONS</vt:lpstr>
      <vt:lpstr>What Can Rich Countries Do?</vt:lpstr>
      <vt:lpstr>Slide 35</vt:lpstr>
      <vt:lpstr>Problems With Aid</vt:lpstr>
      <vt:lpstr>Types of AID Agencies</vt:lpstr>
      <vt:lpstr>CIDA</vt:lpstr>
      <vt:lpstr>How??</vt:lpstr>
      <vt:lpstr>Slide 40</vt:lpstr>
      <vt:lpstr>Slide 41</vt:lpstr>
      <vt:lpstr>Slide 42</vt:lpstr>
      <vt:lpstr>Custom Show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Structure</dc:title>
  <dc:creator>Bishop</dc:creator>
  <cp:lastModifiedBy>Bishop</cp:lastModifiedBy>
  <cp:revision>22</cp:revision>
  <dcterms:created xsi:type="dcterms:W3CDTF">2012-01-04T16:08:39Z</dcterms:created>
  <dcterms:modified xsi:type="dcterms:W3CDTF">2012-12-06T11:14:17Z</dcterms:modified>
</cp:coreProperties>
</file>