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57" r:id="rId4"/>
    <p:sldId id="258" r:id="rId5"/>
    <p:sldId id="284" r:id="rId6"/>
    <p:sldId id="259" r:id="rId7"/>
    <p:sldId id="260" r:id="rId8"/>
    <p:sldId id="278" r:id="rId9"/>
    <p:sldId id="285" r:id="rId10"/>
    <p:sldId id="286" r:id="rId11"/>
    <p:sldId id="287" r:id="rId12"/>
    <p:sldId id="288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9" r:id="rId23"/>
    <p:sldId id="280" r:id="rId24"/>
    <p:sldId id="281" r:id="rId25"/>
    <p:sldId id="282" r:id="rId26"/>
    <p:sldId id="283" r:id="rId27"/>
    <p:sldId id="270" r:id="rId28"/>
    <p:sldId id="271" r:id="rId29"/>
    <p:sldId id="272" r:id="rId30"/>
    <p:sldId id="273" r:id="rId31"/>
    <p:sldId id="274" r:id="rId32"/>
    <p:sldId id="275" r:id="rId33"/>
    <p:sldId id="27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E986-D29A-4CCA-B3CB-96BF43478968}" type="datetimeFigureOut">
              <a:rPr lang="en-CA" smtClean="0"/>
              <a:pPr/>
              <a:t>10/09/2012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60CF-1A0D-4340-A8E8-62BE2D77AB1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E986-D29A-4CCA-B3CB-96BF43478968}" type="datetimeFigureOut">
              <a:rPr lang="en-CA" smtClean="0"/>
              <a:pPr/>
              <a:t>10/09/2012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60CF-1A0D-4340-A8E8-62BE2D77AB1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E986-D29A-4CCA-B3CB-96BF43478968}" type="datetimeFigureOut">
              <a:rPr lang="en-CA" smtClean="0"/>
              <a:pPr/>
              <a:t>10/09/2012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60CF-1A0D-4340-A8E8-62BE2D77AB1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E986-D29A-4CCA-B3CB-96BF43478968}" type="datetimeFigureOut">
              <a:rPr lang="en-CA" smtClean="0"/>
              <a:pPr/>
              <a:t>10/09/2012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60CF-1A0D-4340-A8E8-62BE2D77AB1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E986-D29A-4CCA-B3CB-96BF43478968}" type="datetimeFigureOut">
              <a:rPr lang="en-CA" smtClean="0"/>
              <a:pPr/>
              <a:t>10/09/2012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60CF-1A0D-4340-A8E8-62BE2D77AB1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E986-D29A-4CCA-B3CB-96BF43478968}" type="datetimeFigureOut">
              <a:rPr lang="en-CA" smtClean="0"/>
              <a:pPr/>
              <a:t>10/09/2012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60CF-1A0D-4340-A8E8-62BE2D77AB1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E986-D29A-4CCA-B3CB-96BF43478968}" type="datetimeFigureOut">
              <a:rPr lang="en-CA" smtClean="0"/>
              <a:pPr/>
              <a:t>10/09/2012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60CF-1A0D-4340-A8E8-62BE2D77AB1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E986-D29A-4CCA-B3CB-96BF43478968}" type="datetimeFigureOut">
              <a:rPr lang="en-CA" smtClean="0"/>
              <a:pPr/>
              <a:t>10/09/2012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60CF-1A0D-4340-A8E8-62BE2D77AB1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E986-D29A-4CCA-B3CB-96BF43478968}" type="datetimeFigureOut">
              <a:rPr lang="en-CA" smtClean="0"/>
              <a:pPr/>
              <a:t>10/09/2012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60CF-1A0D-4340-A8E8-62BE2D77AB1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E986-D29A-4CCA-B3CB-96BF43478968}" type="datetimeFigureOut">
              <a:rPr lang="en-CA" smtClean="0"/>
              <a:pPr/>
              <a:t>10/09/2012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60CF-1A0D-4340-A8E8-62BE2D77AB1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E986-D29A-4CCA-B3CB-96BF43478968}" type="datetimeFigureOut">
              <a:rPr lang="en-CA" smtClean="0"/>
              <a:pPr/>
              <a:t>10/09/2012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3960CF-1A0D-4340-A8E8-62BE2D77AB1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A9E986-D29A-4CCA-B3CB-96BF43478968}" type="datetimeFigureOut">
              <a:rPr lang="en-CA" smtClean="0"/>
              <a:pPr/>
              <a:t>10/09/2012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3960CF-1A0D-4340-A8E8-62BE2D77AB17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What is Geography??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What is Where, Why There, Why Care??</a:t>
            </a:r>
            <a:endParaRPr lang="en-CA" dirty="0"/>
          </a:p>
        </p:txBody>
      </p:sp>
      <p:pic>
        <p:nvPicPr>
          <p:cNvPr id="22530" name="Picture 2" descr="http://1.1.1.5/bmi/gdoeflis.edublogs.org/files/2011/06/geography-2jcrmx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793431"/>
            <a:ext cx="4545285" cy="3064569"/>
          </a:xfrm>
          <a:prstGeom prst="rect">
            <a:avLst/>
          </a:prstGeom>
          <a:noFill/>
        </p:spPr>
      </p:pic>
      <p:pic>
        <p:nvPicPr>
          <p:cNvPr id="22532" name="Picture 4" descr="banner-geograph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2420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are the two different characteristics that geographers study?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Why should we care about geography?</a:t>
            </a: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Why do maps matter?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5 Themes of Geography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There are 5 themes of geography.</a:t>
            </a:r>
          </a:p>
          <a:p>
            <a:pPr>
              <a:buNone/>
            </a:pPr>
            <a:endParaRPr lang="en-CA" dirty="0" smtClean="0"/>
          </a:p>
          <a:p>
            <a:pPr marL="514350" indent="-514350">
              <a:buAutoNum type="arabicParenR"/>
            </a:pPr>
            <a:r>
              <a:rPr lang="en-CA" dirty="0" smtClean="0"/>
              <a:t>Location</a:t>
            </a:r>
          </a:p>
          <a:p>
            <a:pPr marL="514350" indent="-514350">
              <a:buAutoNum type="arabicParenR"/>
            </a:pPr>
            <a:r>
              <a:rPr lang="en-CA" dirty="0" smtClean="0"/>
              <a:t>Place</a:t>
            </a:r>
          </a:p>
          <a:p>
            <a:pPr marL="514350" indent="-514350">
              <a:buAutoNum type="arabicParenR"/>
            </a:pPr>
            <a:r>
              <a:rPr lang="en-CA" dirty="0" smtClean="0"/>
              <a:t>Humans and the environment</a:t>
            </a:r>
          </a:p>
          <a:p>
            <a:pPr marL="514350" indent="-514350">
              <a:buAutoNum type="arabicParenR"/>
            </a:pPr>
            <a:r>
              <a:rPr lang="en-CA" dirty="0" smtClean="0"/>
              <a:t>Movement and Globalization</a:t>
            </a:r>
          </a:p>
          <a:p>
            <a:pPr marL="514350" indent="-514350">
              <a:buAutoNum type="arabicParenR"/>
            </a:pPr>
            <a:r>
              <a:rPr lang="en-CA" dirty="0" smtClean="0"/>
              <a:t>Region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Theme 1: Location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Where is it??  Geographers answer this in 4 ways:</a:t>
            </a:r>
          </a:p>
          <a:p>
            <a:pPr>
              <a:buNone/>
            </a:pPr>
            <a:endParaRPr lang="en-CA" dirty="0" smtClean="0"/>
          </a:p>
          <a:p>
            <a:pPr marL="514350" indent="-514350">
              <a:buAutoNum type="arabicParenR"/>
            </a:pPr>
            <a:r>
              <a:rPr lang="en-CA" dirty="0" smtClean="0"/>
              <a:t>Absolute </a:t>
            </a:r>
            <a:r>
              <a:rPr lang="en-CA" dirty="0" smtClean="0"/>
              <a:t>location</a:t>
            </a:r>
            <a:endParaRPr lang="en-CA" dirty="0" smtClean="0"/>
          </a:p>
          <a:p>
            <a:pPr marL="514350" indent="-514350">
              <a:buAutoNum type="arabicParenR"/>
            </a:pPr>
            <a:endParaRPr lang="en-CA" i="1" dirty="0" smtClean="0"/>
          </a:p>
          <a:p>
            <a:pPr marL="514350" indent="-514350">
              <a:buNone/>
            </a:pPr>
            <a:r>
              <a:rPr lang="en-CA" b="1" dirty="0" smtClean="0"/>
              <a:t>Absolute location refers to exactly where a place is on the surface of the earth</a:t>
            </a:r>
            <a:r>
              <a:rPr lang="en-CA" b="1" dirty="0" smtClean="0"/>
              <a:t>.</a:t>
            </a:r>
          </a:p>
        </p:txBody>
      </p:sp>
      <p:pic>
        <p:nvPicPr>
          <p:cNvPr id="16386" name="Picture 2" descr="http://1.2.3.4/bmi/www.fullcontact.com/wp-content/uploads/2012/06/map_locatio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0"/>
            <a:ext cx="2890292" cy="19191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Part 2: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Relative Location: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b="1" dirty="0" smtClean="0"/>
          </a:p>
          <a:p>
            <a:pPr>
              <a:buNone/>
            </a:pPr>
            <a:r>
              <a:rPr lang="en-CA" b="1" dirty="0" smtClean="0"/>
              <a:t>Describes </a:t>
            </a:r>
            <a:r>
              <a:rPr lang="en-CA" b="1" dirty="0" smtClean="0"/>
              <a:t>a place in relation to other places.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Part 3: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b="1" dirty="0" smtClean="0"/>
              <a:t>site</a:t>
            </a:r>
            <a:r>
              <a:rPr lang="en-CA" dirty="0" smtClean="0"/>
              <a:t> characteristics of your school grounds might include flat and sandy land.  </a:t>
            </a:r>
          </a:p>
          <a:p>
            <a:endParaRPr lang="en-CA" dirty="0" smtClean="0"/>
          </a:p>
          <a:p>
            <a:r>
              <a:rPr lang="en-CA" b="1" dirty="0" smtClean="0"/>
              <a:t>Site: Refers to the ground the location occupies.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Part 4: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b="1" dirty="0" smtClean="0"/>
              <a:t>Situation </a:t>
            </a:r>
            <a:r>
              <a:rPr lang="en-CA" dirty="0" smtClean="0"/>
              <a:t>characteristics of the school might include being close to the highway or close to a specific </a:t>
            </a:r>
            <a:r>
              <a:rPr lang="en-CA" dirty="0" err="1" smtClean="0"/>
              <a:t>midan</a:t>
            </a:r>
            <a:r>
              <a:rPr lang="en-CA" dirty="0" smtClean="0"/>
              <a:t> or building.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r>
              <a:rPr lang="en-CA" b="1" dirty="0" smtClean="0"/>
              <a:t> Refers to regional interdependencies.  The relationship of one thing to another.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Theme 2: Place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What </a:t>
            </a:r>
            <a:r>
              <a:rPr lang="en-CA" dirty="0" smtClean="0"/>
              <a:t>is it like there?</a:t>
            </a:r>
          </a:p>
          <a:p>
            <a:endParaRPr lang="en-CA" dirty="0" smtClean="0"/>
          </a:p>
          <a:p>
            <a:r>
              <a:rPr lang="en-CA" dirty="0" smtClean="0"/>
              <a:t>The difference between location and place is that location refers to where something is, and place describes location.  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Can be described by physical characteristics and human characteristics.</a:t>
            </a:r>
            <a:endParaRPr lang="en-CA" dirty="0" smtClean="0"/>
          </a:p>
          <a:p>
            <a:pPr>
              <a:buNone/>
            </a:pPr>
            <a:endParaRPr lang="en-CA" dirty="0" smtClean="0"/>
          </a:p>
        </p:txBody>
      </p:sp>
      <p:pic>
        <p:nvPicPr>
          <p:cNvPr id="12290" name="Picture 2" descr="http://1.1.1.1/bmi/www.travelphotoguide.com/photos/mauritius/beautiful_places/beautiful_places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60648"/>
            <a:ext cx="4487821" cy="33658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Physical Characteristics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Includes facts like:</a:t>
            </a:r>
          </a:p>
          <a:p>
            <a:pPr>
              <a:buNone/>
            </a:pPr>
            <a:endParaRPr lang="en-CA" dirty="0" smtClean="0"/>
          </a:p>
          <a:p>
            <a:pPr>
              <a:buFontTx/>
              <a:buChar char="-"/>
            </a:pPr>
            <a:r>
              <a:rPr lang="en-CA" dirty="0" smtClean="0"/>
              <a:t>Temperature</a:t>
            </a:r>
          </a:p>
          <a:p>
            <a:pPr>
              <a:buFontTx/>
              <a:buChar char="-"/>
            </a:pPr>
            <a:r>
              <a:rPr lang="en-CA" dirty="0" smtClean="0"/>
              <a:t>Precipitation</a:t>
            </a:r>
          </a:p>
          <a:p>
            <a:pPr>
              <a:buFontTx/>
              <a:buChar char="-"/>
            </a:pPr>
            <a:r>
              <a:rPr lang="en-CA" dirty="0" smtClean="0"/>
              <a:t>Landforms</a:t>
            </a:r>
          </a:p>
          <a:p>
            <a:pPr>
              <a:buFontTx/>
              <a:buChar char="-"/>
            </a:pPr>
            <a:r>
              <a:rPr lang="en-CA" dirty="0" smtClean="0"/>
              <a:t>Drainage</a:t>
            </a:r>
          </a:p>
          <a:p>
            <a:pPr>
              <a:buFontTx/>
              <a:buChar char="-"/>
            </a:pPr>
            <a:r>
              <a:rPr lang="en-CA" dirty="0" smtClean="0"/>
              <a:t>Soil type</a:t>
            </a:r>
          </a:p>
          <a:p>
            <a:pPr>
              <a:buFontTx/>
              <a:buChar char="-"/>
            </a:pPr>
            <a:r>
              <a:rPr lang="en-CA" dirty="0" smtClean="0"/>
              <a:t>Plants</a:t>
            </a:r>
          </a:p>
          <a:p>
            <a:pPr>
              <a:buFontTx/>
              <a:buChar char="-"/>
            </a:pPr>
            <a:r>
              <a:rPr lang="en-CA" dirty="0" smtClean="0"/>
              <a:t>Animals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 descr="http://1.1.1.5/bmi/1.bp.blogspot.com/_bvyOKnxfTr8/TM0x5c-_6OI/AAAAAAAAAI0/03fOEzedLOo/s1600/05.+dun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102" y="188640"/>
            <a:ext cx="8871386" cy="66497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Few places on earth consist only of physical characteristics because humans have affected most places on earth.</a:t>
            </a:r>
          </a:p>
          <a:p>
            <a:endParaRPr lang="en-CA" dirty="0" smtClean="0"/>
          </a:p>
          <a:p>
            <a:r>
              <a:rPr lang="en-CA" dirty="0" smtClean="0"/>
              <a:t>Human impact occurs either directly or indirectly.</a:t>
            </a:r>
          </a:p>
          <a:p>
            <a:endParaRPr lang="en-CA" dirty="0" smtClean="0"/>
          </a:p>
          <a:p>
            <a:r>
              <a:rPr lang="en-CA" dirty="0" smtClean="0"/>
              <a:t>Direct impacts = they live there</a:t>
            </a:r>
          </a:p>
          <a:p>
            <a:endParaRPr lang="en-CA" dirty="0" smtClean="0"/>
          </a:p>
          <a:p>
            <a:r>
              <a:rPr lang="en-CA" dirty="0" smtClean="0"/>
              <a:t>Indirect impacts = air pollution may drift to an uninhabited area – ex. The Arctic.</a:t>
            </a:r>
            <a:endParaRPr lang="en-CA" dirty="0"/>
          </a:p>
        </p:txBody>
      </p:sp>
      <p:pic>
        <p:nvPicPr>
          <p:cNvPr id="10242" name="Picture 2" descr="http://1.2.3.4/bmi/www.cibi.ca/media/industries/pol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-315416"/>
            <a:ext cx="3203848" cy="2166049"/>
          </a:xfrm>
          <a:prstGeom prst="rect">
            <a:avLst/>
          </a:prstGeom>
          <a:noFill/>
        </p:spPr>
      </p:pic>
      <p:pic>
        <p:nvPicPr>
          <p:cNvPr id="10244" name="Picture 4" descr="http://1.1.1.5/bmi/www.ec.gc.ca/envirozine/1A3FABAE-D0CB-4C96-B597-4F8B2E44C0AB/plastic_bottle_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365104"/>
            <a:ext cx="1475656" cy="2265228"/>
          </a:xfrm>
          <a:prstGeom prst="rect">
            <a:avLst/>
          </a:prstGeom>
          <a:noFill/>
        </p:spPr>
      </p:pic>
      <p:pic>
        <p:nvPicPr>
          <p:cNvPr id="10246" name="Picture 6" descr="http://1.1.1.3/bmi/www.lakescientist.com/wp-content/uploads/2010/04/pollution-pipe-green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35696" cy="1988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Human Characteristics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CA" dirty="0" smtClean="0"/>
              <a:t>This includes:</a:t>
            </a:r>
          </a:p>
          <a:p>
            <a:pPr>
              <a:buNone/>
            </a:pPr>
            <a:endParaRPr lang="en-CA" dirty="0" smtClean="0"/>
          </a:p>
          <a:p>
            <a:pPr>
              <a:buFontTx/>
              <a:buChar char="-"/>
            </a:pPr>
            <a:r>
              <a:rPr lang="en-CA" dirty="0" smtClean="0"/>
              <a:t>Population distribution and density</a:t>
            </a:r>
          </a:p>
          <a:p>
            <a:pPr>
              <a:buFontTx/>
              <a:buChar char="-"/>
            </a:pPr>
            <a:r>
              <a:rPr lang="en-CA" dirty="0" smtClean="0"/>
              <a:t>Settlement of rural and urban areas</a:t>
            </a:r>
          </a:p>
          <a:p>
            <a:pPr>
              <a:buFontTx/>
              <a:buChar char="-"/>
            </a:pPr>
            <a:r>
              <a:rPr lang="en-CA" dirty="0" smtClean="0"/>
              <a:t>Economic activities</a:t>
            </a:r>
          </a:p>
          <a:p>
            <a:pPr>
              <a:buFontTx/>
              <a:buChar char="-"/>
            </a:pPr>
            <a:r>
              <a:rPr lang="en-CA" dirty="0" smtClean="0"/>
              <a:t>Communication lines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Geographers study the people in each place and include language, religion and ethnic identity as part of their study.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6866" name="Picture 2" descr="http://1.1.1.2/bmi/seeker401.files.wordpress.com/2010/10/96_1_beautiful_russian_winter_photograph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387" y="0"/>
            <a:ext cx="916038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7890" name="Picture 2" descr="http://1.1.1.1/bmi/www.ganeandmarshall.com/images/trek_ethiopia_main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38914" name="Picture 2" descr="http://1.2.3.4/bmi/3.bp.blogspot.com/-xDQj4DurXgA/TuBFYRpDroI/AAAAAAAAAGA/29FnSseKCSY/s1600/thailand%2Bbea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9938" name="Picture 2" descr="http://1.1.1.1/bmi/www.phil.ufl.edu/sep/meeting/2011/images/winni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0962" name="Picture 2" descr="http://1.2.3.4/bmi/wikitravel.org/upload/shared/thumb/d/d5/Cairo_evening_view_from_the_Tower_of_Cairo_Egypt.jpg/350px-Cairo_evening_view_from_the_Tower_of_Cairo_Egy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09" y="0"/>
            <a:ext cx="925748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Theme 3: Humans and Environments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CA" dirty="0" smtClean="0"/>
          </a:p>
          <a:p>
            <a:r>
              <a:rPr lang="en-CA" dirty="0" smtClean="0"/>
              <a:t>Geographers look at how humans impact the earth and how the physical characteristics impact human way of life.</a:t>
            </a:r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Key Questions...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endParaRPr lang="en-CA" dirty="0" smtClean="0"/>
          </a:p>
          <a:p>
            <a:pPr marL="514350" indent="-514350">
              <a:buAutoNum type="arabicParenR"/>
            </a:pPr>
            <a:r>
              <a:rPr lang="en-CA" dirty="0" smtClean="0"/>
              <a:t>Why do humans live where they do?  </a:t>
            </a:r>
          </a:p>
          <a:p>
            <a:pPr marL="514350" indent="-514350">
              <a:buAutoNum type="arabicParenR"/>
            </a:pPr>
            <a:r>
              <a:rPr lang="en-CA" dirty="0" smtClean="0"/>
              <a:t>How do people affect their physical environment?</a:t>
            </a:r>
          </a:p>
          <a:p>
            <a:pPr marL="514350" indent="-514350">
              <a:buAutoNum type="arabicParenR"/>
            </a:pPr>
            <a:r>
              <a:rPr lang="en-CA" dirty="0" smtClean="0"/>
              <a:t>In what ways do humans change their environments to make them easier to live in?</a:t>
            </a:r>
          </a:p>
          <a:p>
            <a:pPr marL="514350" indent="-514350">
              <a:buAutoNum type="arabicParenR"/>
            </a:pPr>
            <a:r>
              <a:rPr lang="en-CA" dirty="0" smtClean="0"/>
              <a:t>In what ways do humans depend on physical environments?</a:t>
            </a:r>
          </a:p>
          <a:p>
            <a:pPr marL="514350" indent="-514350">
              <a:buAutoNum type="arabicParenR"/>
            </a:pPr>
            <a:r>
              <a:rPr lang="en-CA" dirty="0" smtClean="0"/>
              <a:t>Does the environment influence humans?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91944"/>
          </a:xfrm>
        </p:spPr>
        <p:txBody>
          <a:bodyPr>
            <a:normAutofit/>
          </a:bodyPr>
          <a:lstStyle/>
          <a:p>
            <a:pPr>
              <a:buNone/>
            </a:pPr>
            <a:endParaRPr lang="en-CA" dirty="0" smtClean="0"/>
          </a:p>
          <a:p>
            <a:pPr marL="514350" indent="-514350">
              <a:buAutoNum type="arabicParenR"/>
            </a:pPr>
            <a:r>
              <a:rPr lang="en-CA" dirty="0" smtClean="0"/>
              <a:t>Why is your city located where it is?  Why is the area that you live in urban or agricultural?</a:t>
            </a:r>
          </a:p>
          <a:p>
            <a:pPr marL="514350" indent="-514350">
              <a:buAutoNum type="arabicParenR"/>
            </a:pPr>
            <a:r>
              <a:rPr lang="en-CA" dirty="0" smtClean="0"/>
              <a:t>What do you and your neighbors do that affects the physical environment?  Are the effects positive or negative?</a:t>
            </a:r>
          </a:p>
          <a:p>
            <a:pPr marL="514350" indent="-514350">
              <a:buAutoNum type="arabicParenR"/>
            </a:pPr>
            <a:r>
              <a:rPr lang="en-CA" dirty="0" smtClean="0"/>
              <a:t>In what ways do you and your neighbors change the local environment to make it easier to live?</a:t>
            </a:r>
          </a:p>
          <a:p>
            <a:pPr marL="514350" indent="-514350">
              <a:buAutoNum type="arabicParenR"/>
            </a:pPr>
            <a:r>
              <a:rPr lang="en-CA" dirty="0" smtClean="0"/>
              <a:t>In what ways do you and your neighbors depend on the physical environment, locally and elsewhere?</a:t>
            </a:r>
          </a:p>
          <a:p>
            <a:pPr marL="514350" indent="-514350">
              <a:buAutoNum type="arabicParenR"/>
            </a:pPr>
            <a:r>
              <a:rPr lang="en-CA" dirty="0" smtClean="0"/>
              <a:t>Are you influenced by  the environment?  (Do you have to change what you wear or eat because of the environment)?  Or, do you adapt?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Geography?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Most people think that geography is about maps, globes, and textbooks.</a:t>
            </a:r>
          </a:p>
          <a:p>
            <a:endParaRPr lang="en-CA" dirty="0" smtClean="0"/>
          </a:p>
          <a:p>
            <a:pPr>
              <a:buNone/>
            </a:pP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Geographers describe and analyze all the different parts of the world.</a:t>
            </a:r>
          </a:p>
          <a:p>
            <a:endParaRPr lang="en-CA" dirty="0" smtClean="0"/>
          </a:p>
          <a:p>
            <a:r>
              <a:rPr lang="en-CA" dirty="0" smtClean="0"/>
              <a:t>Two parts of Geography are:</a:t>
            </a:r>
          </a:p>
          <a:p>
            <a:pPr marL="514350" indent="-514350">
              <a:buAutoNum type="alphaLcParenR"/>
            </a:pPr>
            <a:r>
              <a:rPr lang="en-CA" dirty="0" smtClean="0"/>
              <a:t>Physical Geography</a:t>
            </a:r>
          </a:p>
          <a:p>
            <a:pPr marL="514350" indent="-514350">
              <a:buAutoNum type="alphaLcParenR"/>
            </a:pPr>
            <a:r>
              <a:rPr lang="en-CA" dirty="0" smtClean="0"/>
              <a:t>Human Geography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Theme 4: Movement and Globalization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How do geographic facts interact?</a:t>
            </a:r>
          </a:p>
          <a:p>
            <a:endParaRPr lang="en-CA" dirty="0" smtClean="0"/>
          </a:p>
          <a:p>
            <a:r>
              <a:rPr lang="en-CA" dirty="0" smtClean="0"/>
              <a:t>Places and people do not exist separately.  They interact every minute of every day.</a:t>
            </a:r>
          </a:p>
          <a:p>
            <a:endParaRPr lang="en-CA" dirty="0" smtClean="0"/>
          </a:p>
          <a:p>
            <a:r>
              <a:rPr lang="en-CA" dirty="0" smtClean="0"/>
              <a:t>A fundamental geographic fact is that all of us are affected by the lives and actions of others – this is called the </a:t>
            </a:r>
            <a:r>
              <a:rPr lang="en-CA" b="1" dirty="0" smtClean="0"/>
              <a:t>global village</a:t>
            </a:r>
            <a:r>
              <a:rPr lang="en-CA" dirty="0" smtClean="0"/>
              <a:t>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Geographic Movement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1) People move from place to place as part of their everyday lives.  </a:t>
            </a:r>
          </a:p>
          <a:p>
            <a:endParaRPr lang="en-CA" dirty="0" smtClean="0"/>
          </a:p>
          <a:p>
            <a:r>
              <a:rPr lang="en-CA" dirty="0" smtClean="0"/>
              <a:t>2) The goods that people produce move from place to place.  </a:t>
            </a:r>
          </a:p>
          <a:p>
            <a:endParaRPr lang="en-CA" dirty="0" smtClean="0"/>
          </a:p>
          <a:p>
            <a:r>
              <a:rPr lang="en-CA" dirty="0" smtClean="0"/>
              <a:t>3) Ideas move from place to place. 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Theme 5: Region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</a:t>
            </a:r>
            <a:r>
              <a:rPr lang="en-CA" b="1" dirty="0" smtClean="0"/>
              <a:t>region</a:t>
            </a:r>
            <a:r>
              <a:rPr lang="en-CA" dirty="0" smtClean="0"/>
              <a:t> is an area on the surface of the earth distinguished from other areas by some physical and/or human characteristic.</a:t>
            </a:r>
          </a:p>
          <a:p>
            <a:endParaRPr lang="en-CA" dirty="0" smtClean="0"/>
          </a:p>
          <a:p>
            <a:r>
              <a:rPr lang="en-CA" dirty="0" smtClean="0"/>
              <a:t>Regions are part of the surface of the earth defined by one or more unifying characteristics.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CA" dirty="0" smtClean="0"/>
          </a:p>
          <a:p>
            <a:r>
              <a:rPr lang="en-CA" dirty="0" smtClean="0"/>
              <a:t>There is no one correct set of regions, and the boundaries and characteristics of a region that a geographer identifies changes from time to time.  </a:t>
            </a:r>
          </a:p>
          <a:p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Where?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Learning geography means learning about the physical world; the natural features.</a:t>
            </a:r>
          </a:p>
          <a:p>
            <a:endParaRPr lang="en-CA" dirty="0" smtClean="0"/>
          </a:p>
          <a:p>
            <a:r>
              <a:rPr lang="en-CA" dirty="0" smtClean="0"/>
              <a:t>This includes: land and water, climate and weather, and different landforms.</a:t>
            </a:r>
          </a:p>
          <a:p>
            <a:endParaRPr lang="en-CA" dirty="0" smtClean="0"/>
          </a:p>
          <a:p>
            <a:r>
              <a:rPr lang="en-CA" dirty="0" smtClean="0"/>
              <a:t>It also includes the human world.  The places people live, why they live there, how they adapt to changes in the physical world, how people communicate, and how people make a living.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This year, you will learn where things are in the world.</a:t>
            </a:r>
          </a:p>
          <a:p>
            <a:pPr>
              <a:buNone/>
            </a:pPr>
            <a:endParaRPr lang="en-CA" dirty="0" smtClean="0"/>
          </a:p>
          <a:p>
            <a:pPr marL="514350" indent="-514350">
              <a:buAutoNum type="alphaLcParenR"/>
            </a:pPr>
            <a:r>
              <a:rPr lang="en-CA" dirty="0" smtClean="0"/>
              <a:t>Where are the continents, oceans, bodies of water, mountains etc.</a:t>
            </a:r>
          </a:p>
          <a:p>
            <a:pPr marL="514350" indent="-514350">
              <a:buAutoNum type="alphaLcParenR"/>
            </a:pPr>
            <a:r>
              <a:rPr lang="en-CA" dirty="0" smtClean="0"/>
              <a:t>Where are countries.</a:t>
            </a:r>
          </a:p>
          <a:p>
            <a:pPr marL="514350" indent="-514350">
              <a:buAutoNum type="alphaLcParenR"/>
            </a:pPr>
            <a:r>
              <a:rPr lang="en-CA" dirty="0" smtClean="0"/>
              <a:t>Where are volcanoes.</a:t>
            </a:r>
          </a:p>
          <a:p>
            <a:pPr marL="514350" indent="-514350">
              <a:buAutoNum type="alphaLcParenR"/>
            </a:pPr>
            <a:r>
              <a:rPr lang="en-CA" dirty="0" smtClean="0"/>
              <a:t>Where are deserts, icebergs.</a:t>
            </a:r>
          </a:p>
          <a:p>
            <a:pPr marL="514350" indent="-514350">
              <a:buAutoNum type="alphaLcParenR"/>
            </a:pPr>
            <a:r>
              <a:rPr lang="en-CA" dirty="0" smtClean="0"/>
              <a:t>Where are the vegetation zones.</a:t>
            </a:r>
          </a:p>
          <a:p>
            <a:pPr marL="514350" indent="-514350">
              <a:buAutoNum type="alphaLcParenR"/>
            </a:pPr>
            <a:r>
              <a:rPr lang="en-CA" dirty="0" smtClean="0"/>
              <a:t>Where do people live?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There?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Geographers explain the basic facts of geography.</a:t>
            </a:r>
          </a:p>
          <a:p>
            <a:endParaRPr lang="en-CA" dirty="0" smtClean="0"/>
          </a:p>
          <a:p>
            <a:r>
              <a:rPr lang="en-CA" dirty="0" smtClean="0"/>
              <a:t>For example:  why rivers, farms, and cities are where they are.  </a:t>
            </a:r>
          </a:p>
          <a:p>
            <a:endParaRPr lang="en-CA" dirty="0" smtClean="0"/>
          </a:p>
          <a:p>
            <a:r>
              <a:rPr lang="en-CA" dirty="0" smtClean="0"/>
              <a:t>Or</a:t>
            </a:r>
          </a:p>
          <a:p>
            <a:endParaRPr lang="en-CA" dirty="0" smtClean="0"/>
          </a:p>
          <a:p>
            <a:r>
              <a:rPr lang="en-CA" dirty="0" smtClean="0"/>
              <a:t>Why do earthquakes and hurricanes happen where they do?  What impact does that have on the people that live there?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Care?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Geography matters when you need to get to school from home, when and where you decide to shop and whether you go skiing or surfing.</a:t>
            </a:r>
          </a:p>
          <a:p>
            <a:endParaRPr lang="en-CA" dirty="0" smtClean="0"/>
          </a:p>
          <a:p>
            <a:r>
              <a:rPr lang="en-CA" dirty="0" smtClean="0"/>
              <a:t>Many of our daily decisions are impacted by the geography around us.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About Cairo?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Answer the three key questions that geographers ask in regards to Cairo.</a:t>
            </a:r>
          </a:p>
          <a:p>
            <a:endParaRPr lang="en-CA" dirty="0" smtClean="0"/>
          </a:p>
          <a:p>
            <a:r>
              <a:rPr lang="en-CA" dirty="0" smtClean="0"/>
              <a:t>Where is Cairo?</a:t>
            </a:r>
          </a:p>
          <a:p>
            <a:endParaRPr lang="en-CA" dirty="0" smtClean="0"/>
          </a:p>
          <a:p>
            <a:r>
              <a:rPr lang="en-CA" dirty="0" smtClean="0"/>
              <a:t>Why is Cairo where it is?</a:t>
            </a:r>
          </a:p>
          <a:p>
            <a:endParaRPr lang="en-CA" dirty="0" smtClean="0"/>
          </a:p>
          <a:p>
            <a:r>
              <a:rPr lang="en-CA" dirty="0" smtClean="0"/>
              <a:t>Why should we care about Cairo?  Why is it important?</a:t>
            </a:r>
            <a:endParaRPr lang="en-CA" dirty="0"/>
          </a:p>
        </p:txBody>
      </p:sp>
      <p:pic>
        <p:nvPicPr>
          <p:cNvPr id="35842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420888"/>
            <a:ext cx="3619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Comprehension Quiz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three questions do geographers ask themselves when studying a place?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968</Words>
  <Application>Microsoft Office PowerPoint</Application>
  <PresentationFormat>On-screen Show (4:3)</PresentationFormat>
  <Paragraphs>146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Flow</vt:lpstr>
      <vt:lpstr>What is Geography??</vt:lpstr>
      <vt:lpstr>Slide 2</vt:lpstr>
      <vt:lpstr>What is Geography? </vt:lpstr>
      <vt:lpstr>What is Where?</vt:lpstr>
      <vt:lpstr>Slide 5</vt:lpstr>
      <vt:lpstr>Why There?</vt:lpstr>
      <vt:lpstr>Why Care?</vt:lpstr>
      <vt:lpstr>What About Cairo?</vt:lpstr>
      <vt:lpstr>Comprehension Quiz</vt:lpstr>
      <vt:lpstr>Slide 10</vt:lpstr>
      <vt:lpstr>Slide 11</vt:lpstr>
      <vt:lpstr>Slide 12</vt:lpstr>
      <vt:lpstr>5 Themes of Geography</vt:lpstr>
      <vt:lpstr>Theme 1: Location</vt:lpstr>
      <vt:lpstr>Part 2:</vt:lpstr>
      <vt:lpstr>Part 3:</vt:lpstr>
      <vt:lpstr>Part 4:</vt:lpstr>
      <vt:lpstr>Theme 2: Place</vt:lpstr>
      <vt:lpstr>Physical Characteristics</vt:lpstr>
      <vt:lpstr>Slide 20</vt:lpstr>
      <vt:lpstr>Human Characteristics</vt:lpstr>
      <vt:lpstr>Slide 22</vt:lpstr>
      <vt:lpstr>Slide 23</vt:lpstr>
      <vt:lpstr>Slide 24</vt:lpstr>
      <vt:lpstr>Slide 25</vt:lpstr>
      <vt:lpstr>Slide 26</vt:lpstr>
      <vt:lpstr>Theme 3: Humans and Environments</vt:lpstr>
      <vt:lpstr>Key Questions...</vt:lpstr>
      <vt:lpstr>Slide 29</vt:lpstr>
      <vt:lpstr>Theme 4: Movement and Globalization</vt:lpstr>
      <vt:lpstr>Geographic Movement</vt:lpstr>
      <vt:lpstr>Theme 5: Region</vt:lpstr>
      <vt:lpstr>Slide 33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Geography??</dc:title>
  <dc:creator>Bishop</dc:creator>
  <cp:lastModifiedBy>Bishop</cp:lastModifiedBy>
  <cp:revision>12</cp:revision>
  <dcterms:created xsi:type="dcterms:W3CDTF">2012-08-27T14:43:55Z</dcterms:created>
  <dcterms:modified xsi:type="dcterms:W3CDTF">2012-09-10T11:58:20Z</dcterms:modified>
</cp:coreProperties>
</file>